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75"/>
  </p:notesMasterIdLst>
  <p:handoutMasterIdLst>
    <p:handoutMasterId r:id="rId76"/>
  </p:handoutMasterIdLst>
  <p:sldIdLst>
    <p:sldId id="292" r:id="rId2"/>
    <p:sldId id="844" r:id="rId3"/>
    <p:sldId id="805" r:id="rId4"/>
    <p:sldId id="822" r:id="rId5"/>
    <p:sldId id="834" r:id="rId6"/>
    <p:sldId id="855" r:id="rId7"/>
    <p:sldId id="854" r:id="rId8"/>
    <p:sldId id="856" r:id="rId9"/>
    <p:sldId id="857" r:id="rId10"/>
    <p:sldId id="337" r:id="rId11"/>
    <p:sldId id="334" r:id="rId12"/>
    <p:sldId id="350" r:id="rId13"/>
    <p:sldId id="804" r:id="rId14"/>
    <p:sldId id="809" r:id="rId15"/>
    <p:sldId id="842" r:id="rId16"/>
    <p:sldId id="808" r:id="rId17"/>
    <p:sldId id="810" r:id="rId18"/>
    <p:sldId id="811" r:id="rId19"/>
    <p:sldId id="843" r:id="rId20"/>
    <p:sldId id="826" r:id="rId21"/>
    <p:sldId id="827" r:id="rId22"/>
    <p:sldId id="833" r:id="rId23"/>
    <p:sldId id="830" r:id="rId24"/>
    <p:sldId id="831" r:id="rId25"/>
    <p:sldId id="832" r:id="rId26"/>
    <p:sldId id="828" r:id="rId27"/>
    <p:sldId id="829" r:id="rId28"/>
    <p:sldId id="371" r:id="rId29"/>
    <p:sldId id="858" r:id="rId30"/>
    <p:sldId id="859" r:id="rId31"/>
    <p:sldId id="840" r:id="rId32"/>
    <p:sldId id="807" r:id="rId33"/>
    <p:sldId id="398" r:id="rId34"/>
    <p:sldId id="816" r:id="rId35"/>
    <p:sldId id="399" r:id="rId36"/>
    <p:sldId id="293" r:id="rId37"/>
    <p:sldId id="817" r:id="rId38"/>
    <p:sldId id="841" r:id="rId39"/>
    <p:sldId id="821" r:id="rId40"/>
    <p:sldId id="352" r:id="rId41"/>
    <p:sldId id="818" r:id="rId42"/>
    <p:sldId id="294" r:id="rId43"/>
    <p:sldId id="295" r:id="rId44"/>
    <p:sldId id="301" r:id="rId45"/>
    <p:sldId id="296" r:id="rId46"/>
    <p:sldId id="297" r:id="rId47"/>
    <p:sldId id="299" r:id="rId48"/>
    <p:sldId id="300" r:id="rId49"/>
    <p:sldId id="302" r:id="rId50"/>
    <p:sldId id="303" r:id="rId51"/>
    <p:sldId id="304" r:id="rId52"/>
    <p:sldId id="813" r:id="rId53"/>
    <p:sldId id="824" r:id="rId54"/>
    <p:sldId id="825" r:id="rId55"/>
    <p:sldId id="815" r:id="rId56"/>
    <p:sldId id="819" r:id="rId57"/>
    <p:sldId id="349" r:id="rId58"/>
    <p:sldId id="812" r:id="rId59"/>
    <p:sldId id="347" r:id="rId60"/>
    <p:sldId id="850" r:id="rId61"/>
    <p:sldId id="852" r:id="rId62"/>
    <p:sldId id="820" r:id="rId63"/>
    <p:sldId id="845" r:id="rId64"/>
    <p:sldId id="860" r:id="rId65"/>
    <p:sldId id="836" r:id="rId66"/>
    <p:sldId id="837" r:id="rId67"/>
    <p:sldId id="848" r:id="rId68"/>
    <p:sldId id="851" r:id="rId69"/>
    <p:sldId id="348" r:id="rId70"/>
    <p:sldId id="846" r:id="rId71"/>
    <p:sldId id="847" r:id="rId72"/>
    <p:sldId id="853" r:id="rId73"/>
    <p:sldId id="298" r:id="rId74"/>
  </p:sldIdLst>
  <p:sldSz cx="9144000" cy="6858000" type="screen4x3"/>
  <p:notesSz cx="6743700" cy="98933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6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00538E"/>
    <a:srgbClr val="FFFE01"/>
    <a:srgbClr val="0095FF"/>
    <a:srgbClr val="0090F8"/>
    <a:srgbClr val="820032"/>
    <a:srgbClr val="FF0000"/>
    <a:srgbClr val="A00000"/>
    <a:srgbClr val="8C0032"/>
    <a:srgbClr val="BC0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4"/>
    <p:restoredTop sz="92435"/>
  </p:normalViewPr>
  <p:slideViewPr>
    <p:cSldViewPr>
      <p:cViewPr varScale="1">
        <p:scale>
          <a:sx n="85" d="100"/>
          <a:sy n="85" d="100"/>
        </p:scale>
        <p:origin x="112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2130" y="-114"/>
      </p:cViewPr>
      <p:guideLst>
        <p:guide orient="horz" pos="3116"/>
        <p:guide pos="21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369EBE-C547-45C3-B968-50E2E473EDDF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A6DBEFD9-A6A5-4189-83ED-87A9D967EAC9}">
      <dgm:prSet phldrT="[Text]"/>
      <dgm:spPr>
        <a:solidFill>
          <a:srgbClr val="9164CD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3E7B3F64-E746-4644-A17A-ADC593CC37CE}" type="parTrans" cxnId="{86A2BA02-46F8-4ECB-ABEF-DC04572340F1}">
      <dgm:prSet/>
      <dgm:spPr/>
      <dgm:t>
        <a:bodyPr/>
        <a:lstStyle/>
        <a:p>
          <a:endParaRPr lang="fr-FR"/>
        </a:p>
      </dgm:t>
    </dgm:pt>
    <dgm:pt modelId="{A5DCDE61-5C98-4C74-B59F-EEBF5A94C02E}" type="sibTrans" cxnId="{86A2BA02-46F8-4ECB-ABEF-DC04572340F1}">
      <dgm:prSet/>
      <dgm:spPr>
        <a:solidFill>
          <a:srgbClr val="9164CD"/>
        </a:solidFill>
      </dgm:spPr>
      <dgm:t>
        <a:bodyPr/>
        <a:lstStyle/>
        <a:p>
          <a:endParaRPr lang="fr-FR"/>
        </a:p>
      </dgm:t>
    </dgm:pt>
    <dgm:pt modelId="{E3BCC0DF-53EA-4E28-AF21-E5CA77907F47}">
      <dgm:prSet phldrT="[Text]"/>
      <dgm:spPr>
        <a:solidFill>
          <a:srgbClr val="50BE87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869F8C09-28E9-47D6-B5F2-5A3E7AEA8A21}" type="parTrans" cxnId="{98AF1B48-F7BB-4FE5-AA75-236D7DD8BF0B}">
      <dgm:prSet/>
      <dgm:spPr/>
      <dgm:t>
        <a:bodyPr/>
        <a:lstStyle/>
        <a:p>
          <a:endParaRPr lang="fr-FR"/>
        </a:p>
      </dgm:t>
    </dgm:pt>
    <dgm:pt modelId="{05B0A5EE-5BEC-4273-9BC9-3B5A45275EDA}" type="sibTrans" cxnId="{98AF1B48-F7BB-4FE5-AA75-236D7DD8BF0B}">
      <dgm:prSet/>
      <dgm:spPr>
        <a:solidFill>
          <a:srgbClr val="50BE87"/>
        </a:solidFill>
      </dgm:spPr>
      <dgm:t>
        <a:bodyPr/>
        <a:lstStyle/>
        <a:p>
          <a:endParaRPr lang="fr-FR"/>
        </a:p>
      </dgm:t>
    </dgm:pt>
    <dgm:pt modelId="{AB1FD875-CFCA-4420-942C-1ADEBF189149}">
      <dgm:prSet phldrT="[Text]"/>
      <dgm:spPr>
        <a:solidFill>
          <a:srgbClr val="4BB4E6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793968A6-8055-4BDD-B5E2-7F47DE4E0CF9}" type="parTrans" cxnId="{0009DD2E-5B6D-4742-9C43-B84A20E7BB80}">
      <dgm:prSet/>
      <dgm:spPr/>
      <dgm:t>
        <a:bodyPr/>
        <a:lstStyle/>
        <a:p>
          <a:endParaRPr lang="fr-FR"/>
        </a:p>
      </dgm:t>
    </dgm:pt>
    <dgm:pt modelId="{899C917C-3B2E-4952-85A5-C23050D32F07}" type="sibTrans" cxnId="{0009DD2E-5B6D-4742-9C43-B84A20E7BB80}">
      <dgm:prSet/>
      <dgm:spPr>
        <a:solidFill>
          <a:srgbClr val="4BB4E6"/>
        </a:solidFill>
      </dgm:spPr>
      <dgm:t>
        <a:bodyPr/>
        <a:lstStyle/>
        <a:p>
          <a:endParaRPr lang="fr-FR"/>
        </a:p>
      </dgm:t>
    </dgm:pt>
    <dgm:pt modelId="{B49A7137-1C92-4395-A8FE-A1141A47B512}" type="pres">
      <dgm:prSet presAssocID="{DA369EBE-C547-45C3-B968-50E2E473EDD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FA534E0-AC0F-42F3-BDF1-6E2968BD2D17}" type="pres">
      <dgm:prSet presAssocID="{A6DBEFD9-A6A5-4189-83ED-87A9D967EAC9}" presName="gear1" presStyleLbl="node1" presStyleIdx="0" presStyleCnt="3" custLinFactX="-318524" custLinFactY="12436" custLinFactNeighborX="-400000" custLinFactNeighborY="100000">
        <dgm:presLayoutVars>
          <dgm:chMax val="1"/>
          <dgm:bulletEnabled val="1"/>
        </dgm:presLayoutVars>
      </dgm:prSet>
      <dgm:spPr/>
    </dgm:pt>
    <dgm:pt modelId="{E21D5A84-8E5B-4D18-8761-FB51DBEE95A3}" type="pres">
      <dgm:prSet presAssocID="{A6DBEFD9-A6A5-4189-83ED-87A9D967EAC9}" presName="gear1srcNode" presStyleLbl="node1" presStyleIdx="0" presStyleCnt="3"/>
      <dgm:spPr/>
    </dgm:pt>
    <dgm:pt modelId="{2427B9FD-F78D-4E34-8F87-12CA1D4CF647}" type="pres">
      <dgm:prSet presAssocID="{A6DBEFD9-A6A5-4189-83ED-87A9D967EAC9}" presName="gear1dstNode" presStyleLbl="node1" presStyleIdx="0" presStyleCnt="3"/>
      <dgm:spPr/>
    </dgm:pt>
    <dgm:pt modelId="{EC11673F-C185-4CBF-9E06-1C867F743E5D}" type="pres">
      <dgm:prSet presAssocID="{E3BCC0DF-53EA-4E28-AF21-E5CA77907F47}" presName="gear2" presStyleLbl="node1" presStyleIdx="1" presStyleCnt="3">
        <dgm:presLayoutVars>
          <dgm:chMax val="1"/>
          <dgm:bulletEnabled val="1"/>
        </dgm:presLayoutVars>
      </dgm:prSet>
      <dgm:spPr/>
    </dgm:pt>
    <dgm:pt modelId="{39DE0BB8-214B-4A57-A9D8-F4C365E24397}" type="pres">
      <dgm:prSet presAssocID="{E3BCC0DF-53EA-4E28-AF21-E5CA77907F47}" presName="gear2srcNode" presStyleLbl="node1" presStyleIdx="1" presStyleCnt="3"/>
      <dgm:spPr/>
    </dgm:pt>
    <dgm:pt modelId="{4399BE23-2822-4BBC-AC54-A94DD2D6A88F}" type="pres">
      <dgm:prSet presAssocID="{E3BCC0DF-53EA-4E28-AF21-E5CA77907F47}" presName="gear2dstNode" presStyleLbl="node1" presStyleIdx="1" presStyleCnt="3"/>
      <dgm:spPr/>
    </dgm:pt>
    <dgm:pt modelId="{86D592BF-A055-4D4D-9BD2-D8DE9CD8911B}" type="pres">
      <dgm:prSet presAssocID="{AB1FD875-CFCA-4420-942C-1ADEBF189149}" presName="gear3" presStyleLbl="node1" presStyleIdx="2" presStyleCnt="3" custLinFactNeighborX="1703" custLinFactNeighborY="229"/>
      <dgm:spPr/>
    </dgm:pt>
    <dgm:pt modelId="{B845C546-7899-4F0E-A697-E922C80AA8A9}" type="pres">
      <dgm:prSet presAssocID="{AB1FD875-CFCA-4420-942C-1ADEBF189149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CC270B8-0526-4918-8AE3-E8129A051A12}" type="pres">
      <dgm:prSet presAssocID="{AB1FD875-CFCA-4420-942C-1ADEBF189149}" presName="gear3srcNode" presStyleLbl="node1" presStyleIdx="2" presStyleCnt="3"/>
      <dgm:spPr/>
    </dgm:pt>
    <dgm:pt modelId="{00E652BB-36EB-4D5B-BA0D-EE40041AA2EF}" type="pres">
      <dgm:prSet presAssocID="{AB1FD875-CFCA-4420-942C-1ADEBF189149}" presName="gear3dstNode" presStyleLbl="node1" presStyleIdx="2" presStyleCnt="3"/>
      <dgm:spPr/>
    </dgm:pt>
    <dgm:pt modelId="{CD980D54-D592-48E0-BB08-F24CCAD1275C}" type="pres">
      <dgm:prSet presAssocID="{A5DCDE61-5C98-4C74-B59F-EEBF5A94C02E}" presName="connector1" presStyleLbl="sibTrans2D1" presStyleIdx="0" presStyleCnt="3"/>
      <dgm:spPr/>
    </dgm:pt>
    <dgm:pt modelId="{18102574-B39D-4FFC-B853-B979F753F44A}" type="pres">
      <dgm:prSet presAssocID="{05B0A5EE-5BEC-4273-9BC9-3B5A45275EDA}" presName="connector2" presStyleLbl="sibTrans2D1" presStyleIdx="1" presStyleCnt="3"/>
      <dgm:spPr/>
    </dgm:pt>
    <dgm:pt modelId="{A51E6421-67DF-42DA-B892-65D9390847B0}" type="pres">
      <dgm:prSet presAssocID="{899C917C-3B2E-4952-85A5-C23050D32F07}" presName="connector3" presStyleLbl="sibTrans2D1" presStyleIdx="2" presStyleCnt="3"/>
      <dgm:spPr/>
    </dgm:pt>
  </dgm:ptLst>
  <dgm:cxnLst>
    <dgm:cxn modelId="{86A2BA02-46F8-4ECB-ABEF-DC04572340F1}" srcId="{DA369EBE-C547-45C3-B968-50E2E473EDDF}" destId="{A6DBEFD9-A6A5-4189-83ED-87A9D967EAC9}" srcOrd="0" destOrd="0" parTransId="{3E7B3F64-E746-4644-A17A-ADC593CC37CE}" sibTransId="{A5DCDE61-5C98-4C74-B59F-EEBF5A94C02E}"/>
    <dgm:cxn modelId="{7BD6120C-12F6-400E-B2BE-D2A6DAAFD527}" type="presOf" srcId="{AB1FD875-CFCA-4420-942C-1ADEBF189149}" destId="{86D592BF-A055-4D4D-9BD2-D8DE9CD8911B}" srcOrd="0" destOrd="0" presId="urn:microsoft.com/office/officeart/2005/8/layout/gear1"/>
    <dgm:cxn modelId="{B7A24110-DA3F-461B-AE5E-24942CC7E0F7}" type="presOf" srcId="{E3BCC0DF-53EA-4E28-AF21-E5CA77907F47}" destId="{4399BE23-2822-4BBC-AC54-A94DD2D6A88F}" srcOrd="2" destOrd="0" presId="urn:microsoft.com/office/officeart/2005/8/layout/gear1"/>
    <dgm:cxn modelId="{45632229-B96D-4D59-A616-2B1E8DBCA78A}" type="presOf" srcId="{AB1FD875-CFCA-4420-942C-1ADEBF189149}" destId="{6CC270B8-0526-4918-8AE3-E8129A051A12}" srcOrd="2" destOrd="0" presId="urn:microsoft.com/office/officeart/2005/8/layout/gear1"/>
    <dgm:cxn modelId="{0009DD2E-5B6D-4742-9C43-B84A20E7BB80}" srcId="{DA369EBE-C547-45C3-B968-50E2E473EDDF}" destId="{AB1FD875-CFCA-4420-942C-1ADEBF189149}" srcOrd="2" destOrd="0" parTransId="{793968A6-8055-4BDD-B5E2-7F47DE4E0CF9}" sibTransId="{899C917C-3B2E-4952-85A5-C23050D32F07}"/>
    <dgm:cxn modelId="{98AF1B48-F7BB-4FE5-AA75-236D7DD8BF0B}" srcId="{DA369EBE-C547-45C3-B968-50E2E473EDDF}" destId="{E3BCC0DF-53EA-4E28-AF21-E5CA77907F47}" srcOrd="1" destOrd="0" parTransId="{869F8C09-28E9-47D6-B5F2-5A3E7AEA8A21}" sibTransId="{05B0A5EE-5BEC-4273-9BC9-3B5A45275EDA}"/>
    <dgm:cxn modelId="{F063844D-9455-4293-B4E7-E7214829B52B}" type="presOf" srcId="{A5DCDE61-5C98-4C74-B59F-EEBF5A94C02E}" destId="{CD980D54-D592-48E0-BB08-F24CCAD1275C}" srcOrd="0" destOrd="0" presId="urn:microsoft.com/office/officeart/2005/8/layout/gear1"/>
    <dgm:cxn modelId="{E18EA756-4E56-4936-B3EB-EF75F43D0074}" type="presOf" srcId="{E3BCC0DF-53EA-4E28-AF21-E5CA77907F47}" destId="{39DE0BB8-214B-4A57-A9D8-F4C365E24397}" srcOrd="1" destOrd="0" presId="urn:microsoft.com/office/officeart/2005/8/layout/gear1"/>
    <dgm:cxn modelId="{FEA80B6C-A7C2-48E0-8AAD-39E1ACD5C141}" type="presOf" srcId="{DA369EBE-C547-45C3-B968-50E2E473EDDF}" destId="{B49A7137-1C92-4395-A8FE-A1141A47B512}" srcOrd="0" destOrd="0" presId="urn:microsoft.com/office/officeart/2005/8/layout/gear1"/>
    <dgm:cxn modelId="{8453BD7E-4482-4120-9C0B-30222608EC40}" type="presOf" srcId="{A6DBEFD9-A6A5-4189-83ED-87A9D967EAC9}" destId="{DFA534E0-AC0F-42F3-BDF1-6E2968BD2D17}" srcOrd="0" destOrd="0" presId="urn:microsoft.com/office/officeart/2005/8/layout/gear1"/>
    <dgm:cxn modelId="{2AE6E181-9B38-47F1-BA5C-5C29F2855F36}" type="presOf" srcId="{899C917C-3B2E-4952-85A5-C23050D32F07}" destId="{A51E6421-67DF-42DA-B892-65D9390847B0}" srcOrd="0" destOrd="0" presId="urn:microsoft.com/office/officeart/2005/8/layout/gear1"/>
    <dgm:cxn modelId="{FD9EB785-B2C4-46F3-B796-126486F34E13}" type="presOf" srcId="{AB1FD875-CFCA-4420-942C-1ADEBF189149}" destId="{B845C546-7899-4F0E-A697-E922C80AA8A9}" srcOrd="1" destOrd="0" presId="urn:microsoft.com/office/officeart/2005/8/layout/gear1"/>
    <dgm:cxn modelId="{B03A2688-7A34-4578-A896-9FF0BB67F261}" type="presOf" srcId="{E3BCC0DF-53EA-4E28-AF21-E5CA77907F47}" destId="{EC11673F-C185-4CBF-9E06-1C867F743E5D}" srcOrd="0" destOrd="0" presId="urn:microsoft.com/office/officeart/2005/8/layout/gear1"/>
    <dgm:cxn modelId="{0D985089-9CFA-441E-8613-E45C74BAFE1D}" type="presOf" srcId="{A6DBEFD9-A6A5-4189-83ED-87A9D967EAC9}" destId="{2427B9FD-F78D-4E34-8F87-12CA1D4CF647}" srcOrd="2" destOrd="0" presId="urn:microsoft.com/office/officeart/2005/8/layout/gear1"/>
    <dgm:cxn modelId="{F85954C6-AF0A-42EC-99C3-78D44D282230}" type="presOf" srcId="{AB1FD875-CFCA-4420-942C-1ADEBF189149}" destId="{00E652BB-36EB-4D5B-BA0D-EE40041AA2EF}" srcOrd="3" destOrd="0" presId="urn:microsoft.com/office/officeart/2005/8/layout/gear1"/>
    <dgm:cxn modelId="{E44F7BD4-2CF8-4EA2-A065-30A84AA12270}" type="presOf" srcId="{05B0A5EE-5BEC-4273-9BC9-3B5A45275EDA}" destId="{18102574-B39D-4FFC-B853-B979F753F44A}" srcOrd="0" destOrd="0" presId="urn:microsoft.com/office/officeart/2005/8/layout/gear1"/>
    <dgm:cxn modelId="{244932D6-CF11-4270-8776-35C3DC5A6BDB}" type="presOf" srcId="{A6DBEFD9-A6A5-4189-83ED-87A9D967EAC9}" destId="{E21D5A84-8E5B-4D18-8761-FB51DBEE95A3}" srcOrd="1" destOrd="0" presId="urn:microsoft.com/office/officeart/2005/8/layout/gear1"/>
    <dgm:cxn modelId="{89851E88-E400-4D40-B91F-5FA1952ECDDF}" type="presParOf" srcId="{B49A7137-1C92-4395-A8FE-A1141A47B512}" destId="{DFA534E0-AC0F-42F3-BDF1-6E2968BD2D17}" srcOrd="0" destOrd="0" presId="urn:microsoft.com/office/officeart/2005/8/layout/gear1"/>
    <dgm:cxn modelId="{9332786E-C189-4460-B31D-569C9AE87F11}" type="presParOf" srcId="{B49A7137-1C92-4395-A8FE-A1141A47B512}" destId="{E21D5A84-8E5B-4D18-8761-FB51DBEE95A3}" srcOrd="1" destOrd="0" presId="urn:microsoft.com/office/officeart/2005/8/layout/gear1"/>
    <dgm:cxn modelId="{7EFC701E-6DAA-4977-B663-37DBBDCCF156}" type="presParOf" srcId="{B49A7137-1C92-4395-A8FE-A1141A47B512}" destId="{2427B9FD-F78D-4E34-8F87-12CA1D4CF647}" srcOrd="2" destOrd="0" presId="urn:microsoft.com/office/officeart/2005/8/layout/gear1"/>
    <dgm:cxn modelId="{78E7EBEE-8171-4C29-9F40-9BEC0C436239}" type="presParOf" srcId="{B49A7137-1C92-4395-A8FE-A1141A47B512}" destId="{EC11673F-C185-4CBF-9E06-1C867F743E5D}" srcOrd="3" destOrd="0" presId="urn:microsoft.com/office/officeart/2005/8/layout/gear1"/>
    <dgm:cxn modelId="{ADB7524F-48E3-4E51-A479-1C5D862F4C88}" type="presParOf" srcId="{B49A7137-1C92-4395-A8FE-A1141A47B512}" destId="{39DE0BB8-214B-4A57-A9D8-F4C365E24397}" srcOrd="4" destOrd="0" presId="urn:microsoft.com/office/officeart/2005/8/layout/gear1"/>
    <dgm:cxn modelId="{F2331933-F94F-4046-8092-5F9B5B19F703}" type="presParOf" srcId="{B49A7137-1C92-4395-A8FE-A1141A47B512}" destId="{4399BE23-2822-4BBC-AC54-A94DD2D6A88F}" srcOrd="5" destOrd="0" presId="urn:microsoft.com/office/officeart/2005/8/layout/gear1"/>
    <dgm:cxn modelId="{C7F1A205-E2F0-429F-85EC-47A0395C25F0}" type="presParOf" srcId="{B49A7137-1C92-4395-A8FE-A1141A47B512}" destId="{86D592BF-A055-4D4D-9BD2-D8DE9CD8911B}" srcOrd="6" destOrd="0" presId="urn:microsoft.com/office/officeart/2005/8/layout/gear1"/>
    <dgm:cxn modelId="{F1B86746-0366-4031-9E19-1168274BEB6D}" type="presParOf" srcId="{B49A7137-1C92-4395-A8FE-A1141A47B512}" destId="{B845C546-7899-4F0E-A697-E922C80AA8A9}" srcOrd="7" destOrd="0" presId="urn:microsoft.com/office/officeart/2005/8/layout/gear1"/>
    <dgm:cxn modelId="{14051097-7194-42B1-84BF-BC8A076B481C}" type="presParOf" srcId="{B49A7137-1C92-4395-A8FE-A1141A47B512}" destId="{6CC270B8-0526-4918-8AE3-E8129A051A12}" srcOrd="8" destOrd="0" presId="urn:microsoft.com/office/officeart/2005/8/layout/gear1"/>
    <dgm:cxn modelId="{71380D87-D489-492D-B38D-0CB2F42DCD6E}" type="presParOf" srcId="{B49A7137-1C92-4395-A8FE-A1141A47B512}" destId="{00E652BB-36EB-4D5B-BA0D-EE40041AA2EF}" srcOrd="9" destOrd="0" presId="urn:microsoft.com/office/officeart/2005/8/layout/gear1"/>
    <dgm:cxn modelId="{8CC28851-3FED-4295-B7B4-C7F3210445C3}" type="presParOf" srcId="{B49A7137-1C92-4395-A8FE-A1141A47B512}" destId="{CD980D54-D592-48E0-BB08-F24CCAD1275C}" srcOrd="10" destOrd="0" presId="urn:microsoft.com/office/officeart/2005/8/layout/gear1"/>
    <dgm:cxn modelId="{C542F04C-984F-486A-A10B-C5A440763305}" type="presParOf" srcId="{B49A7137-1C92-4395-A8FE-A1141A47B512}" destId="{18102574-B39D-4FFC-B853-B979F753F44A}" srcOrd="11" destOrd="0" presId="urn:microsoft.com/office/officeart/2005/8/layout/gear1"/>
    <dgm:cxn modelId="{12B06EE1-EDF0-46B3-90B5-32ACC37BF5EA}" type="presParOf" srcId="{B49A7137-1C92-4395-A8FE-A1141A47B512}" destId="{A51E6421-67DF-42DA-B892-65D9390847B0}" srcOrd="12" destOrd="0" presId="urn:microsoft.com/office/officeart/2005/8/layout/gear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A24BD9-4AFB-7A4E-AB4D-1156AB6E9C64}" type="doc">
      <dgm:prSet loTypeId="urn:microsoft.com/office/officeart/2005/8/layout/gear1" loCatId="cycle" qsTypeId="urn:microsoft.com/office/officeart/2005/8/quickstyle/simple1" qsCatId="simple" csTypeId="urn:microsoft.com/office/officeart/2005/8/colors/accent2_2" csCatId="accent2" phldr="1"/>
      <dgm:spPr/>
    </dgm:pt>
    <dgm:pt modelId="{BDCA5DB3-3346-8645-B5CA-723C449F56D1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6138C473-A016-FE42-828C-0BFA1FE9F88B}" type="parTrans" cxnId="{39BAA57E-B8C1-5F4F-9A19-F0E8FAB3CCBA}">
      <dgm:prSet/>
      <dgm:spPr/>
      <dgm:t>
        <a:bodyPr/>
        <a:lstStyle/>
        <a:p>
          <a:endParaRPr lang="fr-FR"/>
        </a:p>
      </dgm:t>
    </dgm:pt>
    <dgm:pt modelId="{FEB16CA7-EEF4-9946-90CB-B7378113FCE8}" type="sibTrans" cxnId="{39BAA57E-B8C1-5F4F-9A19-F0E8FAB3CCBA}">
      <dgm:prSet/>
      <dgm:spPr/>
      <dgm:t>
        <a:bodyPr/>
        <a:lstStyle/>
        <a:p>
          <a:endParaRPr lang="fr-FR"/>
        </a:p>
      </dgm:t>
    </dgm:pt>
    <dgm:pt modelId="{638443EE-165F-E14C-96E9-BCD3FB391A51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30DA2F7C-42D1-D24E-9930-0191C93D04F1}" type="parTrans" cxnId="{91084814-AF47-DC4A-8102-2C7FF68B725E}">
      <dgm:prSet/>
      <dgm:spPr/>
      <dgm:t>
        <a:bodyPr/>
        <a:lstStyle/>
        <a:p>
          <a:endParaRPr lang="fr-FR"/>
        </a:p>
      </dgm:t>
    </dgm:pt>
    <dgm:pt modelId="{45E29C8B-2A28-8246-A8A0-19EF5A3EC1B1}" type="sibTrans" cxnId="{91084814-AF47-DC4A-8102-2C7FF68B725E}">
      <dgm:prSet/>
      <dgm:spPr/>
      <dgm:t>
        <a:bodyPr/>
        <a:lstStyle/>
        <a:p>
          <a:endParaRPr lang="fr-FR"/>
        </a:p>
      </dgm:t>
    </dgm:pt>
    <dgm:pt modelId="{EA5926E3-B175-C24E-B5A1-7821B4614BB6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8ECBEA95-2AC1-1742-813D-159F606BD86E}" type="parTrans" cxnId="{82921EB5-2796-5E4F-914F-97E18F968BFE}">
      <dgm:prSet/>
      <dgm:spPr/>
      <dgm:t>
        <a:bodyPr/>
        <a:lstStyle/>
        <a:p>
          <a:endParaRPr lang="fr-FR"/>
        </a:p>
      </dgm:t>
    </dgm:pt>
    <dgm:pt modelId="{5324434F-601C-3B40-915D-D307AA32F736}" type="sibTrans" cxnId="{82921EB5-2796-5E4F-914F-97E18F968BFE}">
      <dgm:prSet/>
      <dgm:spPr/>
      <dgm:t>
        <a:bodyPr/>
        <a:lstStyle/>
        <a:p>
          <a:endParaRPr lang="fr-FR"/>
        </a:p>
      </dgm:t>
    </dgm:pt>
    <dgm:pt modelId="{87AC51C6-7540-764F-B8FB-6FA38D6651B2}" type="pres">
      <dgm:prSet presAssocID="{06A24BD9-4AFB-7A4E-AB4D-1156AB6E9C6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9E0923C-1D91-EC4D-9247-B5852FD2E36A}" type="pres">
      <dgm:prSet presAssocID="{BDCA5DB3-3346-8645-B5CA-723C449F56D1}" presName="gear1" presStyleLbl="node1" presStyleIdx="0" presStyleCnt="3" custLinFactNeighborX="195" custLinFactNeighborY="670">
        <dgm:presLayoutVars>
          <dgm:chMax val="1"/>
          <dgm:bulletEnabled val="1"/>
        </dgm:presLayoutVars>
      </dgm:prSet>
      <dgm:spPr/>
    </dgm:pt>
    <dgm:pt modelId="{A7949C03-33B8-BD47-8BA7-5ECF81F85D4E}" type="pres">
      <dgm:prSet presAssocID="{BDCA5DB3-3346-8645-B5CA-723C449F56D1}" presName="gear1srcNode" presStyleLbl="node1" presStyleIdx="0" presStyleCnt="3"/>
      <dgm:spPr/>
    </dgm:pt>
    <dgm:pt modelId="{89BCE90D-D417-AB42-8F9C-D069FED333BF}" type="pres">
      <dgm:prSet presAssocID="{BDCA5DB3-3346-8645-B5CA-723C449F56D1}" presName="gear1dstNode" presStyleLbl="node1" presStyleIdx="0" presStyleCnt="3"/>
      <dgm:spPr/>
    </dgm:pt>
    <dgm:pt modelId="{9F166899-7D9E-5A41-9CE6-DC58546DE95B}" type="pres">
      <dgm:prSet presAssocID="{638443EE-165F-E14C-96E9-BCD3FB391A51}" presName="gear2" presStyleLbl="node1" presStyleIdx="1" presStyleCnt="3">
        <dgm:presLayoutVars>
          <dgm:chMax val="1"/>
          <dgm:bulletEnabled val="1"/>
        </dgm:presLayoutVars>
      </dgm:prSet>
      <dgm:spPr/>
    </dgm:pt>
    <dgm:pt modelId="{F374CCF3-1DCE-7740-A18C-2BF71DCE5F46}" type="pres">
      <dgm:prSet presAssocID="{638443EE-165F-E14C-96E9-BCD3FB391A51}" presName="gear2srcNode" presStyleLbl="node1" presStyleIdx="1" presStyleCnt="3"/>
      <dgm:spPr/>
    </dgm:pt>
    <dgm:pt modelId="{5A56A0B9-8C7D-574E-A46F-70A715A4C79D}" type="pres">
      <dgm:prSet presAssocID="{638443EE-165F-E14C-96E9-BCD3FB391A51}" presName="gear2dstNode" presStyleLbl="node1" presStyleIdx="1" presStyleCnt="3"/>
      <dgm:spPr/>
    </dgm:pt>
    <dgm:pt modelId="{986FD355-ABF8-4643-B5DD-10A2E8155A7F}" type="pres">
      <dgm:prSet presAssocID="{EA5926E3-B175-C24E-B5A1-7821B4614BB6}" presName="gear3" presStyleLbl="node1" presStyleIdx="2" presStyleCnt="3"/>
      <dgm:spPr/>
    </dgm:pt>
    <dgm:pt modelId="{970A6E3C-5214-2340-B2F8-1645C3B2806A}" type="pres">
      <dgm:prSet presAssocID="{EA5926E3-B175-C24E-B5A1-7821B4614BB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F2F53B69-F650-FE46-8AA7-794108E0DED5}" type="pres">
      <dgm:prSet presAssocID="{EA5926E3-B175-C24E-B5A1-7821B4614BB6}" presName="gear3srcNode" presStyleLbl="node1" presStyleIdx="2" presStyleCnt="3"/>
      <dgm:spPr/>
    </dgm:pt>
    <dgm:pt modelId="{18F132B7-8949-7540-8B54-D2AC8C520760}" type="pres">
      <dgm:prSet presAssocID="{EA5926E3-B175-C24E-B5A1-7821B4614BB6}" presName="gear3dstNode" presStyleLbl="node1" presStyleIdx="2" presStyleCnt="3"/>
      <dgm:spPr/>
    </dgm:pt>
    <dgm:pt modelId="{55C18BBC-C1B3-B846-9C41-5B4F13E3FAA3}" type="pres">
      <dgm:prSet presAssocID="{FEB16CA7-EEF4-9946-90CB-B7378113FCE8}" presName="connector1" presStyleLbl="sibTrans2D1" presStyleIdx="0" presStyleCnt="3"/>
      <dgm:spPr/>
    </dgm:pt>
    <dgm:pt modelId="{99B2DFFC-0476-FC40-BB68-6C6788D1662E}" type="pres">
      <dgm:prSet presAssocID="{45E29C8B-2A28-8246-A8A0-19EF5A3EC1B1}" presName="connector2" presStyleLbl="sibTrans2D1" presStyleIdx="1" presStyleCnt="3"/>
      <dgm:spPr/>
    </dgm:pt>
    <dgm:pt modelId="{FC44500D-CCEA-0541-983F-1CD66E5F7DBB}" type="pres">
      <dgm:prSet presAssocID="{5324434F-601C-3B40-915D-D307AA32F736}" presName="connector3" presStyleLbl="sibTrans2D1" presStyleIdx="2" presStyleCnt="3"/>
      <dgm:spPr/>
    </dgm:pt>
  </dgm:ptLst>
  <dgm:cxnLst>
    <dgm:cxn modelId="{41D68C0C-13CB-D84F-B24D-301683D72E0B}" type="presOf" srcId="{638443EE-165F-E14C-96E9-BCD3FB391A51}" destId="{5A56A0B9-8C7D-574E-A46F-70A715A4C79D}" srcOrd="2" destOrd="0" presId="urn:microsoft.com/office/officeart/2005/8/layout/gear1"/>
    <dgm:cxn modelId="{91084814-AF47-DC4A-8102-2C7FF68B725E}" srcId="{06A24BD9-4AFB-7A4E-AB4D-1156AB6E9C64}" destId="{638443EE-165F-E14C-96E9-BCD3FB391A51}" srcOrd="1" destOrd="0" parTransId="{30DA2F7C-42D1-D24E-9930-0191C93D04F1}" sibTransId="{45E29C8B-2A28-8246-A8A0-19EF5A3EC1B1}"/>
    <dgm:cxn modelId="{1023512C-9EC1-674D-A409-841917D1E45C}" type="presOf" srcId="{638443EE-165F-E14C-96E9-BCD3FB391A51}" destId="{9F166899-7D9E-5A41-9CE6-DC58546DE95B}" srcOrd="0" destOrd="0" presId="urn:microsoft.com/office/officeart/2005/8/layout/gear1"/>
    <dgm:cxn modelId="{E1258C31-F89F-D34A-994C-144FCD1620F0}" type="presOf" srcId="{EA5926E3-B175-C24E-B5A1-7821B4614BB6}" destId="{986FD355-ABF8-4643-B5DD-10A2E8155A7F}" srcOrd="0" destOrd="0" presId="urn:microsoft.com/office/officeart/2005/8/layout/gear1"/>
    <dgm:cxn modelId="{82DD2A46-4338-7445-A0E9-CE33CCE5A48B}" type="presOf" srcId="{BDCA5DB3-3346-8645-B5CA-723C449F56D1}" destId="{A7949C03-33B8-BD47-8BA7-5ECF81F85D4E}" srcOrd="1" destOrd="0" presId="urn:microsoft.com/office/officeart/2005/8/layout/gear1"/>
    <dgm:cxn modelId="{A732854B-125F-0846-B319-758A8069BCAF}" type="presOf" srcId="{EA5926E3-B175-C24E-B5A1-7821B4614BB6}" destId="{18F132B7-8949-7540-8B54-D2AC8C520760}" srcOrd="3" destOrd="0" presId="urn:microsoft.com/office/officeart/2005/8/layout/gear1"/>
    <dgm:cxn modelId="{FF9B7273-DB50-894D-9DDA-E28AC577E1E8}" type="presOf" srcId="{45E29C8B-2A28-8246-A8A0-19EF5A3EC1B1}" destId="{99B2DFFC-0476-FC40-BB68-6C6788D1662E}" srcOrd="0" destOrd="0" presId="urn:microsoft.com/office/officeart/2005/8/layout/gear1"/>
    <dgm:cxn modelId="{51169878-0537-4442-A273-C658C9C09818}" type="presOf" srcId="{BDCA5DB3-3346-8645-B5CA-723C449F56D1}" destId="{89BCE90D-D417-AB42-8F9C-D069FED333BF}" srcOrd="2" destOrd="0" presId="urn:microsoft.com/office/officeart/2005/8/layout/gear1"/>
    <dgm:cxn modelId="{39BAA57E-B8C1-5F4F-9A19-F0E8FAB3CCBA}" srcId="{06A24BD9-4AFB-7A4E-AB4D-1156AB6E9C64}" destId="{BDCA5DB3-3346-8645-B5CA-723C449F56D1}" srcOrd="0" destOrd="0" parTransId="{6138C473-A016-FE42-828C-0BFA1FE9F88B}" sibTransId="{FEB16CA7-EEF4-9946-90CB-B7378113FCE8}"/>
    <dgm:cxn modelId="{E8F55281-0A10-B548-A7A8-1489FF1CBC4E}" type="presOf" srcId="{638443EE-165F-E14C-96E9-BCD3FB391A51}" destId="{F374CCF3-1DCE-7740-A18C-2BF71DCE5F46}" srcOrd="1" destOrd="0" presId="urn:microsoft.com/office/officeart/2005/8/layout/gear1"/>
    <dgm:cxn modelId="{9D183082-7F7C-7148-89E1-F83D3DDF8BEE}" type="presOf" srcId="{BDCA5DB3-3346-8645-B5CA-723C449F56D1}" destId="{29E0923C-1D91-EC4D-9247-B5852FD2E36A}" srcOrd="0" destOrd="0" presId="urn:microsoft.com/office/officeart/2005/8/layout/gear1"/>
    <dgm:cxn modelId="{4DAEA385-4EE3-BB42-A1ED-BA008B29881F}" type="presOf" srcId="{EA5926E3-B175-C24E-B5A1-7821B4614BB6}" destId="{F2F53B69-F650-FE46-8AA7-794108E0DED5}" srcOrd="2" destOrd="0" presId="urn:microsoft.com/office/officeart/2005/8/layout/gear1"/>
    <dgm:cxn modelId="{82921EB5-2796-5E4F-914F-97E18F968BFE}" srcId="{06A24BD9-4AFB-7A4E-AB4D-1156AB6E9C64}" destId="{EA5926E3-B175-C24E-B5A1-7821B4614BB6}" srcOrd="2" destOrd="0" parTransId="{8ECBEA95-2AC1-1742-813D-159F606BD86E}" sibTransId="{5324434F-601C-3B40-915D-D307AA32F736}"/>
    <dgm:cxn modelId="{716211BF-DC07-DD44-9154-E98DF209E17E}" type="presOf" srcId="{5324434F-601C-3B40-915D-D307AA32F736}" destId="{FC44500D-CCEA-0541-983F-1CD66E5F7DBB}" srcOrd="0" destOrd="0" presId="urn:microsoft.com/office/officeart/2005/8/layout/gear1"/>
    <dgm:cxn modelId="{EEFFFFE6-5F7D-964A-81EA-08D24FF5D58B}" type="presOf" srcId="{FEB16CA7-EEF4-9946-90CB-B7378113FCE8}" destId="{55C18BBC-C1B3-B846-9C41-5B4F13E3FAA3}" srcOrd="0" destOrd="0" presId="urn:microsoft.com/office/officeart/2005/8/layout/gear1"/>
    <dgm:cxn modelId="{D282E4FD-21E5-0741-A13F-9E9546195C9B}" type="presOf" srcId="{EA5926E3-B175-C24E-B5A1-7821B4614BB6}" destId="{970A6E3C-5214-2340-B2F8-1645C3B2806A}" srcOrd="1" destOrd="0" presId="urn:microsoft.com/office/officeart/2005/8/layout/gear1"/>
    <dgm:cxn modelId="{303B9CFF-AA49-324E-A077-B64DFA94DDE2}" type="presOf" srcId="{06A24BD9-4AFB-7A4E-AB4D-1156AB6E9C64}" destId="{87AC51C6-7540-764F-B8FB-6FA38D6651B2}" srcOrd="0" destOrd="0" presId="urn:microsoft.com/office/officeart/2005/8/layout/gear1"/>
    <dgm:cxn modelId="{F0EC7CA4-AB08-0C4A-8F1C-E56400B5E67F}" type="presParOf" srcId="{87AC51C6-7540-764F-B8FB-6FA38D6651B2}" destId="{29E0923C-1D91-EC4D-9247-B5852FD2E36A}" srcOrd="0" destOrd="0" presId="urn:microsoft.com/office/officeart/2005/8/layout/gear1"/>
    <dgm:cxn modelId="{23A15243-D0B1-DE46-A17B-23D34ADAA96D}" type="presParOf" srcId="{87AC51C6-7540-764F-B8FB-6FA38D6651B2}" destId="{A7949C03-33B8-BD47-8BA7-5ECF81F85D4E}" srcOrd="1" destOrd="0" presId="urn:microsoft.com/office/officeart/2005/8/layout/gear1"/>
    <dgm:cxn modelId="{6B780C58-59F9-C44C-A18C-804DB525C324}" type="presParOf" srcId="{87AC51C6-7540-764F-B8FB-6FA38D6651B2}" destId="{89BCE90D-D417-AB42-8F9C-D069FED333BF}" srcOrd="2" destOrd="0" presId="urn:microsoft.com/office/officeart/2005/8/layout/gear1"/>
    <dgm:cxn modelId="{234B980A-C04E-3F4A-A54E-C491AFA2A1D2}" type="presParOf" srcId="{87AC51C6-7540-764F-B8FB-6FA38D6651B2}" destId="{9F166899-7D9E-5A41-9CE6-DC58546DE95B}" srcOrd="3" destOrd="0" presId="urn:microsoft.com/office/officeart/2005/8/layout/gear1"/>
    <dgm:cxn modelId="{4B445363-587B-9448-83D7-5E6A6E1D49CA}" type="presParOf" srcId="{87AC51C6-7540-764F-B8FB-6FA38D6651B2}" destId="{F374CCF3-1DCE-7740-A18C-2BF71DCE5F46}" srcOrd="4" destOrd="0" presId="urn:microsoft.com/office/officeart/2005/8/layout/gear1"/>
    <dgm:cxn modelId="{1D3C4AFA-B276-FB4A-9581-F6195CA8606E}" type="presParOf" srcId="{87AC51C6-7540-764F-B8FB-6FA38D6651B2}" destId="{5A56A0B9-8C7D-574E-A46F-70A715A4C79D}" srcOrd="5" destOrd="0" presId="urn:microsoft.com/office/officeart/2005/8/layout/gear1"/>
    <dgm:cxn modelId="{27609112-0B21-174F-8847-437C9A32B183}" type="presParOf" srcId="{87AC51C6-7540-764F-B8FB-6FA38D6651B2}" destId="{986FD355-ABF8-4643-B5DD-10A2E8155A7F}" srcOrd="6" destOrd="0" presId="urn:microsoft.com/office/officeart/2005/8/layout/gear1"/>
    <dgm:cxn modelId="{FD7A4A12-CFEF-F246-BE1A-B9921D1053EF}" type="presParOf" srcId="{87AC51C6-7540-764F-B8FB-6FA38D6651B2}" destId="{970A6E3C-5214-2340-B2F8-1645C3B2806A}" srcOrd="7" destOrd="0" presId="urn:microsoft.com/office/officeart/2005/8/layout/gear1"/>
    <dgm:cxn modelId="{7D28E769-E122-1543-9FA8-D4B85BB355A7}" type="presParOf" srcId="{87AC51C6-7540-764F-B8FB-6FA38D6651B2}" destId="{F2F53B69-F650-FE46-8AA7-794108E0DED5}" srcOrd="8" destOrd="0" presId="urn:microsoft.com/office/officeart/2005/8/layout/gear1"/>
    <dgm:cxn modelId="{8F83F9A0-7C14-5E49-9CAF-5E3DB132120C}" type="presParOf" srcId="{87AC51C6-7540-764F-B8FB-6FA38D6651B2}" destId="{18F132B7-8949-7540-8B54-D2AC8C520760}" srcOrd="9" destOrd="0" presId="urn:microsoft.com/office/officeart/2005/8/layout/gear1"/>
    <dgm:cxn modelId="{0AC36273-E64C-8849-856C-DF184D88F6EF}" type="presParOf" srcId="{87AC51C6-7540-764F-B8FB-6FA38D6651B2}" destId="{55C18BBC-C1B3-B846-9C41-5B4F13E3FAA3}" srcOrd="10" destOrd="0" presId="urn:microsoft.com/office/officeart/2005/8/layout/gear1"/>
    <dgm:cxn modelId="{1A34C828-93DC-B34C-9BFF-3C2B8F55E02C}" type="presParOf" srcId="{87AC51C6-7540-764F-B8FB-6FA38D6651B2}" destId="{99B2DFFC-0476-FC40-BB68-6C6788D1662E}" srcOrd="11" destOrd="0" presId="urn:microsoft.com/office/officeart/2005/8/layout/gear1"/>
    <dgm:cxn modelId="{0857858B-3FCA-EE4D-842B-6D9BC7A0FB62}" type="presParOf" srcId="{87AC51C6-7540-764F-B8FB-6FA38D6651B2}" destId="{FC44500D-CCEA-0541-983F-1CD66E5F7DBB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534E0-AC0F-42F3-BDF1-6E2968BD2D17}">
      <dsp:nvSpPr>
        <dsp:cNvPr id="0" name=""/>
        <dsp:cNvSpPr/>
      </dsp:nvSpPr>
      <dsp:spPr>
        <a:xfrm>
          <a:off x="0" y="926194"/>
          <a:ext cx="884089" cy="884089"/>
        </a:xfrm>
        <a:prstGeom prst="gear9">
          <a:avLst/>
        </a:prstGeom>
        <a:solidFill>
          <a:srgbClr val="9164CD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>
        <a:off x="177741" y="1133288"/>
        <a:ext cx="528607" cy="454440"/>
      </dsp:txXfrm>
    </dsp:sp>
    <dsp:sp modelId="{EC11673F-C185-4CBF-9E06-1C867F743E5D}">
      <dsp:nvSpPr>
        <dsp:cNvPr id="0" name=""/>
        <dsp:cNvSpPr/>
      </dsp:nvSpPr>
      <dsp:spPr>
        <a:xfrm>
          <a:off x="208966" y="615803"/>
          <a:ext cx="642974" cy="642974"/>
        </a:xfrm>
        <a:prstGeom prst="gear6">
          <a:avLst/>
        </a:prstGeom>
        <a:solidFill>
          <a:srgbClr val="50BE8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>
        <a:off x="370837" y="778652"/>
        <a:ext cx="319232" cy="317276"/>
      </dsp:txXfrm>
    </dsp:sp>
    <dsp:sp modelId="{86D592BF-A055-4D4D-9BD2-D8DE9CD8911B}">
      <dsp:nvSpPr>
        <dsp:cNvPr id="0" name=""/>
        <dsp:cNvSpPr/>
      </dsp:nvSpPr>
      <dsp:spPr>
        <a:xfrm rot="20700000">
          <a:off x="582237" y="173984"/>
          <a:ext cx="629983" cy="629983"/>
        </a:xfrm>
        <a:prstGeom prst="gear6">
          <a:avLst/>
        </a:prstGeom>
        <a:solidFill>
          <a:srgbClr val="4BB4E6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 rot="-20700000">
        <a:off x="720411" y="312157"/>
        <a:ext cx="353635" cy="353635"/>
      </dsp:txXfrm>
    </dsp:sp>
    <dsp:sp modelId="{CD980D54-D592-48E0-BB08-F24CCAD1275C}">
      <dsp:nvSpPr>
        <dsp:cNvPr id="0" name=""/>
        <dsp:cNvSpPr/>
      </dsp:nvSpPr>
      <dsp:spPr>
        <a:xfrm>
          <a:off x="630305" y="704925"/>
          <a:ext cx="1131634" cy="1131634"/>
        </a:xfrm>
        <a:prstGeom prst="circularArrow">
          <a:avLst>
            <a:gd name="adj1" fmla="val 4688"/>
            <a:gd name="adj2" fmla="val 299029"/>
            <a:gd name="adj3" fmla="val 2384626"/>
            <a:gd name="adj4" fmla="val 16181272"/>
            <a:gd name="adj5" fmla="val 5469"/>
          </a:avLst>
        </a:prstGeom>
        <a:solidFill>
          <a:srgbClr val="9164C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02574-B39D-4FFC-B853-B979F753F44A}">
      <dsp:nvSpPr>
        <dsp:cNvPr id="0" name=""/>
        <dsp:cNvSpPr/>
      </dsp:nvSpPr>
      <dsp:spPr>
        <a:xfrm>
          <a:off x="95097" y="484639"/>
          <a:ext cx="822203" cy="82220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50BE8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E6421-67DF-42DA-B892-65D9390847B0}">
      <dsp:nvSpPr>
        <dsp:cNvPr id="0" name=""/>
        <dsp:cNvSpPr/>
      </dsp:nvSpPr>
      <dsp:spPr>
        <a:xfrm>
          <a:off x="423375" y="45328"/>
          <a:ext cx="886500" cy="88650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4BB4E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0923C-1D91-EC4D-9247-B5852FD2E36A}">
      <dsp:nvSpPr>
        <dsp:cNvPr id="0" name=""/>
        <dsp:cNvSpPr/>
      </dsp:nvSpPr>
      <dsp:spPr>
        <a:xfrm>
          <a:off x="698802" y="890421"/>
          <a:ext cx="854092" cy="854092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>
        <a:off x="870512" y="1090488"/>
        <a:ext cx="510672" cy="439021"/>
      </dsp:txXfrm>
    </dsp:sp>
    <dsp:sp modelId="{9F166899-7D9E-5A41-9CE6-DC58546DE95B}">
      <dsp:nvSpPr>
        <dsp:cNvPr id="0" name=""/>
        <dsp:cNvSpPr/>
      </dsp:nvSpPr>
      <dsp:spPr>
        <a:xfrm>
          <a:off x="201876" y="682822"/>
          <a:ext cx="621158" cy="621158"/>
        </a:xfrm>
        <a:prstGeom prst="gear6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>
        <a:off x="358254" y="840146"/>
        <a:ext cx="308402" cy="306510"/>
      </dsp:txXfrm>
    </dsp:sp>
    <dsp:sp modelId="{986FD355-ABF8-4643-B5DD-10A2E8155A7F}">
      <dsp:nvSpPr>
        <dsp:cNvPr id="0" name=""/>
        <dsp:cNvSpPr/>
      </dsp:nvSpPr>
      <dsp:spPr>
        <a:xfrm rot="20700000">
          <a:off x="549788" y="254287"/>
          <a:ext cx="608608" cy="608608"/>
        </a:xfrm>
        <a:prstGeom prst="gear6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 rot="-20700000">
        <a:off x="683273" y="387772"/>
        <a:ext cx="341636" cy="341636"/>
      </dsp:txXfrm>
    </dsp:sp>
    <dsp:sp modelId="{55C18BBC-C1B3-B846-9C41-5B4F13E3FAA3}">
      <dsp:nvSpPr>
        <dsp:cNvPr id="0" name=""/>
        <dsp:cNvSpPr/>
      </dsp:nvSpPr>
      <dsp:spPr>
        <a:xfrm>
          <a:off x="607697" y="769538"/>
          <a:ext cx="1093238" cy="1093238"/>
        </a:xfrm>
        <a:prstGeom prst="circularArrow">
          <a:avLst>
            <a:gd name="adj1" fmla="val 4687"/>
            <a:gd name="adj2" fmla="val 299029"/>
            <a:gd name="adj3" fmla="val 2378542"/>
            <a:gd name="adj4" fmla="val 16198375"/>
            <a:gd name="adj5" fmla="val 5469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2DFFC-0476-FC40-BB68-6C6788D1662E}">
      <dsp:nvSpPr>
        <dsp:cNvPr id="0" name=""/>
        <dsp:cNvSpPr/>
      </dsp:nvSpPr>
      <dsp:spPr>
        <a:xfrm>
          <a:off x="91870" y="556719"/>
          <a:ext cx="794305" cy="7943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44500D-CCEA-0541-983F-1CD66E5F7DBB}">
      <dsp:nvSpPr>
        <dsp:cNvPr id="0" name=""/>
        <dsp:cNvSpPr/>
      </dsp:nvSpPr>
      <dsp:spPr>
        <a:xfrm>
          <a:off x="409010" y="132314"/>
          <a:ext cx="856421" cy="85642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9525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9525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8EBCBC5E-24DB-9647-B6C5-3E5E98B40A0A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628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9525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0113" y="742950"/>
            <a:ext cx="4945062" cy="3708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699000"/>
            <a:ext cx="4943475" cy="445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9525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6ACBA17E-6992-CF4D-A6D4-3B100EB44456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1429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4B9B294-D959-BF40-83A6-BF9A71444902}" type="slidenum">
              <a:rPr lang="fr-FR"/>
              <a:pPr/>
              <a:t>1</a:t>
            </a:fld>
            <a:endParaRPr lang="fr-FR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553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img-pyramid.pdf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0048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img-metiers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217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-incident-sources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328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131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0925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-incident-cycle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6105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reseau_aleatoire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793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736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2470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0113" y="742950"/>
            <a:ext cx="4945062" cy="37084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valeur Politique</a:t>
            </a:r>
            <a:r>
              <a:rPr lang="fr-FR" baseline="0" dirty="0"/>
              <a:t>, </a:t>
            </a:r>
            <a:r>
              <a:rPr lang="fr-FR" baseline="0" dirty="0" err="1"/>
              <a:t>économque</a:t>
            </a:r>
            <a:r>
              <a:rPr lang="fr-FR" baseline="0" dirty="0"/>
              <a:t> … juridique, religieux 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515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958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138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img-cvecwe.pdf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113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-log-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90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6129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36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940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39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00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CF003-1B18-4D1D-BFDD-27986C47AFEF}" type="datetimeFigureOut">
              <a:rPr lang="fr-FR"/>
              <a:pPr>
                <a:defRPr/>
              </a:pPr>
              <a:t>28/05/2020</a:t>
            </a:fld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0F8CE8-F5D0-4566-9A35-735A4DEE993B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11772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946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 userDrawn="1"/>
        </p:nvCxnSpPr>
        <p:spPr>
          <a:xfrm>
            <a:off x="755650" y="620713"/>
            <a:ext cx="8280400" cy="0"/>
          </a:xfrm>
          <a:prstGeom prst="straightConnector1">
            <a:avLst/>
          </a:prstGeom>
          <a:ln w="38100">
            <a:solidFill>
              <a:srgbClr val="BC002B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C002B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5" y="836711"/>
            <a:ext cx="8280921" cy="5400601"/>
          </a:xfrm>
        </p:spPr>
        <p:txBody>
          <a:bodyPr/>
          <a:lstStyle>
            <a:lvl1pPr>
              <a:buClr>
                <a:srgbClr val="BC1010"/>
              </a:buClr>
              <a:buSzPct val="110000"/>
              <a:buFont typeface="Wingdings" pitchFamily="2" charset="2"/>
              <a:buChar char="§"/>
              <a:defRPr/>
            </a:lvl1pPr>
            <a:lvl2pPr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/>
            </a:lvl2pPr>
            <a:lvl3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/>
            </a:lvl3pPr>
            <a:lvl4pPr>
              <a:buClr>
                <a:srgbClr val="BC1010"/>
              </a:buClr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0038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Text Box 1037"/>
          <p:cNvSpPr txBox="1">
            <a:spLocks noChangeArrowheads="1"/>
          </p:cNvSpPr>
          <p:nvPr userDrawn="1"/>
        </p:nvSpPr>
        <p:spPr bwMode="auto">
          <a:xfrm>
            <a:off x="-14288" y="6562725"/>
            <a:ext cx="75565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10" rIns="91418" bIns="4571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fld id="{ED184496-8A0E-9743-BE0F-EF1AF800BA59}" type="slidenum">
              <a:rPr lang="fr-FR" sz="1400" b="1">
                <a:solidFill>
                  <a:srgbClr val="BC002B"/>
                </a:solidFill>
                <a:latin typeface="Arial" charset="0"/>
              </a:rPr>
              <a:pPr algn="ctr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charset="0"/>
                <a:buNone/>
              </a:pPr>
              <a:t>‹N°›</a:t>
            </a:fld>
            <a:endParaRPr lang="fr-FR" sz="1400" b="1" dirty="0">
              <a:solidFill>
                <a:srgbClr val="BC002B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1" r:id="rId2"/>
    <p:sldLayoutId id="2147483762" r:id="rId3"/>
    <p:sldLayoutId id="2147483763" r:id="rId4"/>
    <p:sldLayoutId id="2147483766" r:id="rId5"/>
    <p:sldLayoutId id="2147483767" r:id="rId6"/>
    <p:sldLayoutId id="2147483768" r:id="rId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kern="1200">
          <a:solidFill>
            <a:srgbClr val="C00000"/>
          </a:solidFill>
          <a:latin typeface="Arial Black" pitchFamily="34" charset="0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9pPr>
    </p:titleStyle>
    <p:bodyStyle>
      <a:lvl1pPr marL="169863" indent="-168275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Wingdings" charset="0"/>
        <a:buChar char="§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625475" indent="-26352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60000"/>
        <a:buFont typeface="Wingdings 3" charset="0"/>
        <a:buChar char="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257300" indent="-342900" algn="l" rtl="0" eaLnBrk="0" fontAlgn="base" hangingPunct="0">
        <a:spcBef>
          <a:spcPct val="20000"/>
        </a:spcBef>
        <a:spcAft>
          <a:spcPct val="0"/>
        </a:spcAft>
        <a:buClr>
          <a:srgbClr val="262626"/>
        </a:buClr>
        <a:buSzPct val="100000"/>
        <a:buFont typeface="Wingdings 3" charset="0"/>
        <a:buChar char="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63650" indent="-277813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Calibri" charset="0"/>
        <a:buAutoNum type="arabicPeriod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69545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diagramDrawing" Target="../diagrams/drawing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12" Type="http://schemas.openxmlformats.org/officeDocument/2006/relationships/diagramColors" Target="../diagrams/colors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diagramQuickStyle" Target="../diagrams/quickStyle2.xml"/><Relationship Id="rId5" Type="http://schemas.openxmlformats.org/officeDocument/2006/relationships/diagramColors" Target="../diagrams/colors1.xml"/><Relationship Id="rId10" Type="http://schemas.openxmlformats.org/officeDocument/2006/relationships/diagramLayout" Target="../diagrams/layout2.xml"/><Relationship Id="rId4" Type="http://schemas.openxmlformats.org/officeDocument/2006/relationships/diagramQuickStyle" Target="../diagrams/quickStyle1.xml"/><Relationship Id="rId9" Type="http://schemas.openxmlformats.org/officeDocument/2006/relationships/diagramData" Target="../diagrams/data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microsoft.com/office/2007/relationships/hdphoto" Target="../media/hdphoto4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4.wd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microsoft.com/office/2007/relationships/hdphoto" Target="../media/hdphoto3.wdp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idx="4294967295"/>
          </p:nvPr>
        </p:nvSpPr>
        <p:spPr>
          <a:xfrm>
            <a:off x="2428875" y="3014663"/>
            <a:ext cx="5329238" cy="1868487"/>
          </a:xfrm>
          <a:prstGeom prst="rect">
            <a:avLst/>
          </a:prstGeom>
        </p:spPr>
        <p:txBody>
          <a:bodyPr/>
          <a:lstStyle/>
          <a:p>
            <a:r>
              <a:rPr lang="fr-FR" cap="none" dirty="0">
                <a:solidFill>
                  <a:schemeClr val="accent2"/>
                </a:solidFill>
                <a:latin typeface="Arial Black" charset="0"/>
              </a:rPr>
              <a:t>Planches de COURS</a:t>
            </a:r>
            <a:br>
              <a:rPr lang="fr-FR" cap="none" dirty="0">
                <a:solidFill>
                  <a:schemeClr val="accent2"/>
                </a:solidFill>
                <a:latin typeface="Arial Black" charset="0"/>
              </a:rPr>
            </a:br>
            <a:r>
              <a:rPr lang="fr-FR" cap="none" dirty="0">
                <a:solidFill>
                  <a:schemeClr val="accent2"/>
                </a:solidFill>
                <a:latin typeface="Arial Black" charset="0"/>
              </a:rPr>
              <a:t>Sources pour les PDF LATEX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4294967295"/>
          </p:nvPr>
        </p:nvSpPr>
        <p:spPr>
          <a:xfrm>
            <a:off x="1258888" y="1268413"/>
            <a:ext cx="7772400" cy="1500187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898989"/>
                </a:solidFill>
                <a:latin typeface="Calibri" charset="0"/>
              </a:rPr>
              <a:t>Unité d’enseignement SEC101</a:t>
            </a:r>
          </a:p>
          <a:p>
            <a:r>
              <a:rPr lang="fr-FR" b="1" dirty="0">
                <a:solidFill>
                  <a:srgbClr val="898989"/>
                </a:solidFill>
                <a:latin typeface="Calibri" charset="0"/>
              </a:rPr>
              <a:t>Cybersécurité : référentiel, objectifs et déploiement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B44517-3EE0-2F43-ACC7-970D628F0D1C}"/>
              </a:ext>
            </a:extLst>
          </p:cNvPr>
          <p:cNvSpPr/>
          <p:nvPr/>
        </p:nvSpPr>
        <p:spPr>
          <a:xfrm>
            <a:off x="0" y="4259007"/>
            <a:ext cx="9144000" cy="133057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28000">
                <a:schemeClr val="accent2"/>
              </a:gs>
              <a:gs pos="88000">
                <a:schemeClr val="tx2"/>
              </a:gs>
              <a:gs pos="99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461F96-8BE9-724F-9E2C-3D4B8BF5B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3" y="4725144"/>
            <a:ext cx="727055" cy="7270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/>
          <p:cNvGrpSpPr/>
          <p:nvPr/>
        </p:nvGrpSpPr>
        <p:grpSpPr>
          <a:xfrm>
            <a:off x="2872176" y="2490002"/>
            <a:ext cx="5876288" cy="1295290"/>
            <a:chOff x="4062108" y="1894281"/>
            <a:chExt cx="5876288" cy="971467"/>
          </a:xfrm>
        </p:grpSpPr>
        <p:sp>
          <p:nvSpPr>
            <p:cNvPr id="12" name="ZoneTexte 11"/>
            <p:cNvSpPr txBox="1"/>
            <p:nvPr/>
          </p:nvSpPr>
          <p:spPr>
            <a:xfrm>
              <a:off x="5404768" y="1894281"/>
              <a:ext cx="4296304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Valeur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(Cible</a:t>
              </a:r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x </a:t>
              </a:r>
              <a:r>
                <a:rPr lang="fr-FR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Fragilités</a:t>
              </a:r>
              <a:r>
                <a:rPr lang="fr-FR" sz="1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(Entreprise)</a:t>
              </a:r>
              <a:endParaRPr lang="fr-FR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5449347" y="2536812"/>
              <a:ext cx="4489049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Moyens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(Attaque) 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fr-FR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Risques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(Attaquant)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4062108" y="2203202"/>
              <a:ext cx="1387239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enace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15" name="Connecteur droit 14"/>
            <p:cNvCxnSpPr>
              <a:cxnSpLocks/>
            </p:cNvCxnSpPr>
            <p:nvPr/>
          </p:nvCxnSpPr>
          <p:spPr>
            <a:xfrm>
              <a:off x="5413602" y="2442411"/>
              <a:ext cx="4516066" cy="90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>
            <a:off x="1043608" y="4581128"/>
            <a:ext cx="74528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« la question n’est donc pas de savoir </a:t>
            </a:r>
            <a:b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</a:b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si l’entreprise va être attaquée, </a:t>
            </a:r>
            <a:b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</a:b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mais plutôt de savoir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pourquoi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,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quand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et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comment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 »</a:t>
            </a:r>
          </a:p>
          <a:p>
            <a:pPr algn="ctr">
              <a:buFont typeface="Arial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et surtout de gérer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au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quotidien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l’apparition de vulnérabilités et de nouvelles menaces et attaques </a:t>
            </a:r>
          </a:p>
        </p:txBody>
      </p:sp>
      <p:pic>
        <p:nvPicPr>
          <p:cNvPr id="19" name="Picture 2" descr="C:\Users\Fcdw3504\Desktop\63221-200.png">
            <a:extLst>
              <a:ext uri="{FF2B5EF4-FFF2-40B4-BE49-F238E27FC236}">
                <a16:creationId xmlns:a16="http://schemas.microsoft.com/office/drawing/2014/main" id="{98823785-C404-C64E-90AF-76D90034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880" y="1964826"/>
            <a:ext cx="2478818" cy="2116447"/>
          </a:xfrm>
          <a:prstGeom prst="rect">
            <a:avLst/>
          </a:prstGeom>
          <a:noFill/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366CDDDB-8841-9E42-B88B-2FCE554EAEF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73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3323411" y="2630378"/>
            <a:ext cx="6630633" cy="1045512"/>
            <a:chOff x="4111698" y="2011193"/>
            <a:chExt cx="6630633" cy="784133"/>
          </a:xfrm>
        </p:grpSpPr>
        <p:sp>
          <p:nvSpPr>
            <p:cNvPr id="7" name="ZoneTexte 6"/>
            <p:cNvSpPr txBox="1"/>
            <p:nvPr/>
          </p:nvSpPr>
          <p:spPr>
            <a:xfrm>
              <a:off x="5161636" y="2011193"/>
              <a:ext cx="5580695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Impact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(Evènement, Entreprise) 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Proba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(Evènement)</a:t>
              </a: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812730" y="2466390"/>
              <a:ext cx="2278509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Moyens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(Protection)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111698" y="2203202"/>
              <a:ext cx="1273426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isque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10" name="Connecteur droit 9"/>
            <p:cNvCxnSpPr>
              <a:cxnSpLocks/>
            </p:cNvCxnSpPr>
            <p:nvPr/>
          </p:nvCxnSpPr>
          <p:spPr>
            <a:xfrm>
              <a:off x="5385124" y="2448142"/>
              <a:ext cx="50725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06E3BAA8-7C70-794E-A2C7-DB501F2153BF}"/>
              </a:ext>
            </a:extLst>
          </p:cNvPr>
          <p:cNvGraphicFramePr>
            <a:graphicFrameLocks noGrp="1"/>
          </p:cNvGraphicFramePr>
          <p:nvPr/>
        </p:nvGraphicFramePr>
        <p:xfrm>
          <a:off x="452983" y="2059344"/>
          <a:ext cx="2407950" cy="202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90">
                  <a:extLst>
                    <a:ext uri="{9D8B030D-6E8A-4147-A177-3AD203B41FA5}">
                      <a16:colId xmlns:a16="http://schemas.microsoft.com/office/drawing/2014/main" val="1343482929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3548716334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3483224125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1317769838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113394524"/>
                    </a:ext>
                  </a:extLst>
                </a:gridCol>
              </a:tblGrid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2"/>
                          </a:solidFill>
                        </a:rPr>
                        <a:t>P/E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8605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119115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13669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52680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861455"/>
                  </a:ext>
                </a:extLst>
              </a:tr>
            </a:tbl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F4D89385-EB34-1544-9F7E-762E41D16637}"/>
              </a:ext>
            </a:extLst>
          </p:cNvPr>
          <p:cNvSpPr txBox="1"/>
          <p:nvPr/>
        </p:nvSpPr>
        <p:spPr>
          <a:xfrm rot="16200000">
            <a:off x="-597477" y="3062655"/>
            <a:ext cx="1800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Helvetica 45 Light" panose="020B0403020202020204" pitchFamily="34" charset="0"/>
              </a:rPr>
              <a:t>Impact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59BB10B-57F8-2C4E-8C77-FE452A36893C}"/>
              </a:ext>
            </a:extLst>
          </p:cNvPr>
          <p:cNvSpPr txBox="1"/>
          <p:nvPr/>
        </p:nvSpPr>
        <p:spPr>
          <a:xfrm>
            <a:off x="842941" y="1813123"/>
            <a:ext cx="1800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Helvetica 45 Light" panose="020B0403020202020204" pitchFamily="34" charset="0"/>
              </a:rPr>
              <a:t>Probabilité</a:t>
            </a:r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6052748A-F03D-A04E-B328-B4A923C3EE7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2158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ZoneTexte 79">
            <a:extLst>
              <a:ext uri="{FF2B5EF4-FFF2-40B4-BE49-F238E27FC236}">
                <a16:creationId xmlns:a16="http://schemas.microsoft.com/office/drawing/2014/main" id="{2C307BDD-E218-8E41-BCD8-099F8CFAEB1C}"/>
              </a:ext>
            </a:extLst>
          </p:cNvPr>
          <p:cNvSpPr txBox="1"/>
          <p:nvPr/>
        </p:nvSpPr>
        <p:spPr>
          <a:xfrm>
            <a:off x="9621237" y="3225998"/>
            <a:ext cx="7232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rgbClr val="C00000"/>
                </a:solidFill>
                <a:latin typeface="+mn-lt"/>
                <a:ea typeface="+mn-ea"/>
              </a:rPr>
              <a:t>Fuzzing</a:t>
            </a:r>
            <a:endParaRPr lang="fr-FR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2" name="Losange 1">
            <a:extLst>
              <a:ext uri="{FF2B5EF4-FFF2-40B4-BE49-F238E27FC236}">
                <a16:creationId xmlns:a16="http://schemas.microsoft.com/office/drawing/2014/main" id="{452BA88B-114A-0143-9FF9-6742CB79A975}"/>
              </a:ext>
            </a:extLst>
          </p:cNvPr>
          <p:cNvSpPr/>
          <p:nvPr/>
        </p:nvSpPr>
        <p:spPr>
          <a:xfrm>
            <a:off x="2922026" y="1700808"/>
            <a:ext cx="3744416" cy="3600400"/>
          </a:xfrm>
          <a:prstGeom prst="diamond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 err="1">
              <a:solidFill>
                <a:schemeClr val="tx1"/>
              </a:solidFill>
            </a:endParaRPr>
          </a:p>
        </p:txBody>
      </p:sp>
      <p:sp>
        <p:nvSpPr>
          <p:cNvPr id="33" name="Rectangle à coins arrondis 53">
            <a:extLst>
              <a:ext uri="{FF2B5EF4-FFF2-40B4-BE49-F238E27FC236}">
                <a16:creationId xmlns:a16="http://schemas.microsoft.com/office/drawing/2014/main" id="{D0D4B137-FCF1-E347-8BA9-6F5D9843439A}"/>
              </a:ext>
            </a:extLst>
          </p:cNvPr>
          <p:cNvSpPr/>
          <p:nvPr/>
        </p:nvSpPr>
        <p:spPr>
          <a:xfrm>
            <a:off x="3779912" y="1472221"/>
            <a:ext cx="2028643" cy="8510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Disponibilité</a:t>
            </a:r>
          </a:p>
        </p:txBody>
      </p:sp>
      <p:sp>
        <p:nvSpPr>
          <p:cNvPr id="34" name="Rectangle à coins arrondis 53">
            <a:extLst>
              <a:ext uri="{FF2B5EF4-FFF2-40B4-BE49-F238E27FC236}">
                <a16:creationId xmlns:a16="http://schemas.microsoft.com/office/drawing/2014/main" id="{20C86376-B540-4246-B03B-90424A00C23A}"/>
              </a:ext>
            </a:extLst>
          </p:cNvPr>
          <p:cNvSpPr/>
          <p:nvPr/>
        </p:nvSpPr>
        <p:spPr>
          <a:xfrm>
            <a:off x="2123728" y="3101727"/>
            <a:ext cx="2088981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Intégrité</a:t>
            </a:r>
          </a:p>
        </p:txBody>
      </p:sp>
      <p:sp>
        <p:nvSpPr>
          <p:cNvPr id="35" name="Rectangle à coins arrondis 53">
            <a:extLst>
              <a:ext uri="{FF2B5EF4-FFF2-40B4-BE49-F238E27FC236}">
                <a16:creationId xmlns:a16="http://schemas.microsoft.com/office/drawing/2014/main" id="{95C8574C-C6BB-4643-ABF2-9A84240BD04D}"/>
              </a:ext>
            </a:extLst>
          </p:cNvPr>
          <p:cNvSpPr/>
          <p:nvPr/>
        </p:nvSpPr>
        <p:spPr>
          <a:xfrm>
            <a:off x="5327642" y="3075471"/>
            <a:ext cx="2280162" cy="8510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Confidentialité</a:t>
            </a:r>
          </a:p>
        </p:txBody>
      </p:sp>
      <p:sp>
        <p:nvSpPr>
          <p:cNvPr id="37" name="Rectangle à coins arrondis 53">
            <a:extLst>
              <a:ext uri="{FF2B5EF4-FFF2-40B4-BE49-F238E27FC236}">
                <a16:creationId xmlns:a16="http://schemas.microsoft.com/office/drawing/2014/main" id="{7161D5A4-0EE0-FA43-A786-97443992E8EF}"/>
              </a:ext>
            </a:extLst>
          </p:cNvPr>
          <p:cNvSpPr/>
          <p:nvPr/>
        </p:nvSpPr>
        <p:spPr>
          <a:xfrm>
            <a:off x="3789698" y="4652589"/>
            <a:ext cx="2028643" cy="85107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Authenticité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F06B8E7-98BC-8F45-BF30-32A10A619B67}"/>
              </a:ext>
            </a:extLst>
          </p:cNvPr>
          <p:cNvSpPr txBox="1"/>
          <p:nvPr/>
        </p:nvSpPr>
        <p:spPr>
          <a:xfrm>
            <a:off x="2226856" y="4325738"/>
            <a:ext cx="94136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Signature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8574B07-69AA-9E4D-BABB-0D6F7DEEF463}"/>
              </a:ext>
            </a:extLst>
          </p:cNvPr>
          <p:cNvSpPr txBox="1"/>
          <p:nvPr/>
        </p:nvSpPr>
        <p:spPr>
          <a:xfrm>
            <a:off x="6412567" y="4333795"/>
            <a:ext cx="12296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Chiffrement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18D9C59-3703-9445-87FB-474847BFFCEE}"/>
              </a:ext>
            </a:extLst>
          </p:cNvPr>
          <p:cNvSpPr txBox="1"/>
          <p:nvPr/>
        </p:nvSpPr>
        <p:spPr>
          <a:xfrm>
            <a:off x="5064894" y="5713443"/>
            <a:ext cx="1601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Authentification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5D5AA38-81D6-5C4B-8C32-9CF391DAAA80}"/>
              </a:ext>
            </a:extLst>
          </p:cNvPr>
          <p:cNvSpPr txBox="1"/>
          <p:nvPr/>
        </p:nvSpPr>
        <p:spPr>
          <a:xfrm>
            <a:off x="2771800" y="5706486"/>
            <a:ext cx="160154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accent2"/>
                </a:solidFill>
                <a:latin typeface="+mn-lt"/>
                <a:ea typeface="+mn-ea"/>
              </a:rPr>
              <a:t>Identity</a:t>
            </a: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 &amp; Access Management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0690CDA-4561-5D44-9AB6-B74D4BF34B8B}"/>
              </a:ext>
            </a:extLst>
          </p:cNvPr>
          <p:cNvSpPr txBox="1"/>
          <p:nvPr/>
        </p:nvSpPr>
        <p:spPr>
          <a:xfrm>
            <a:off x="4003245" y="892821"/>
            <a:ext cx="1601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PCA/PRA – PCI/PRI</a:t>
            </a:r>
          </a:p>
        </p:txBody>
      </p:sp>
    </p:spTree>
    <p:extLst>
      <p:ext uri="{BB962C8B-B14F-4D97-AF65-F5344CB8AC3E}">
        <p14:creationId xmlns:p14="http://schemas.microsoft.com/office/powerpoint/2010/main" val="235163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B6275-A7C6-274C-BA81-D024F5D35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/>
              <a:t>VTI : </a:t>
            </a:r>
            <a:r>
              <a:rPr lang="fr-FR" dirty="0" err="1"/>
              <a:t>Vulneability</a:t>
            </a:r>
            <a:r>
              <a:rPr lang="fr-FR" dirty="0"/>
              <a:t>, Threats, Incidents</a:t>
            </a:r>
          </a:p>
        </p:txBody>
      </p:sp>
      <p:sp>
        <p:nvSpPr>
          <p:cNvPr id="4" name="Bouée 3">
            <a:extLst>
              <a:ext uri="{FF2B5EF4-FFF2-40B4-BE49-F238E27FC236}">
                <a16:creationId xmlns:a16="http://schemas.microsoft.com/office/drawing/2014/main" id="{608199A1-D31C-CE4E-AABC-4F3BAA216160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8F7AA12C-C824-2D4A-AA37-F8A2FB563ABF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5319CC3-EE8D-844E-8123-0AF89F21F5C1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A72B143A-E293-8F45-9D8D-C40634BBB2DD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E3FC2CC8-66F6-FD48-AFDE-AD1C353504F1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F7CD6485-6D75-084B-8EFC-9F67EB9276AC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9AFACD94-5824-EE45-A85E-D358AC6438C5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C327C92D-991F-9B4A-82DE-4CBA9298E354}"/>
              </a:ext>
            </a:extLst>
          </p:cNvPr>
          <p:cNvSpPr/>
          <p:nvPr/>
        </p:nvSpPr>
        <p:spPr>
          <a:xfrm>
            <a:off x="1887761" y="2891500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077D15A8-C59B-7144-ADE1-1E9B900E2C1E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5895813F-9163-8140-BECC-A9420BAF7972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E69C5A8C-5B29-CF44-9BB6-E8BEE7287A16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Crisis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305F65E-1484-5149-8C42-49851F72C90B}"/>
              </a:ext>
            </a:extLst>
          </p:cNvPr>
          <p:cNvSpPr/>
          <p:nvPr/>
        </p:nvSpPr>
        <p:spPr>
          <a:xfrm>
            <a:off x="6327002" y="3505066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0582FE94-F34F-CD46-A0D3-0B47615ACBF9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5005504A-012F-B942-BFA7-FC36C28D43E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E2C1428D-8C28-5145-B754-74F3696AE67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56B69F82-1ADB-7545-8F99-E432C34B4E16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H="1" flipV="1">
            <a:off x="683569" y="1301744"/>
            <a:ext cx="1204191" cy="1845472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4D011E1-FA73-DE4F-A8C8-2A3ACD19C2D7}"/>
              </a:ext>
            </a:extLst>
          </p:cNvPr>
          <p:cNvCxnSpPr>
            <a:cxnSpLocks/>
            <a:stCxn id="5" idx="1"/>
            <a:endCxn id="13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A8A8F05F-5B29-FB4A-954C-4B3A39A008AB}"/>
              </a:ext>
            </a:extLst>
          </p:cNvPr>
          <p:cNvCxnSpPr>
            <a:cxnSpLocks/>
            <a:stCxn id="5" idx="1"/>
            <a:endCxn id="12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à coins arrondis 12">
            <a:extLst>
              <a:ext uri="{FF2B5EF4-FFF2-40B4-BE49-F238E27FC236}">
                <a16:creationId xmlns:a16="http://schemas.microsoft.com/office/drawing/2014/main" id="{7073D647-64EE-7D4A-B61C-D3A491517EB1}"/>
              </a:ext>
            </a:extLst>
          </p:cNvPr>
          <p:cNvSpPr/>
          <p:nvPr/>
        </p:nvSpPr>
        <p:spPr>
          <a:xfrm>
            <a:off x="6342909" y="2876708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F4FAA416-5F70-4949-BEF6-D2628D9D3945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 flipV="1">
            <a:off x="683571" y="2243956"/>
            <a:ext cx="1204190" cy="903259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750F4024-28C5-734F-9C1A-12F57590BE6A}"/>
              </a:ext>
            </a:extLst>
          </p:cNvPr>
          <p:cNvCxnSpPr>
            <a:cxnSpLocks/>
            <a:stCxn id="9" idx="3"/>
            <a:endCxn id="22" idx="3"/>
          </p:cNvCxnSpPr>
          <p:nvPr/>
        </p:nvCxnSpPr>
        <p:spPr>
          <a:xfrm flipH="1">
            <a:off x="7626945" y="1305649"/>
            <a:ext cx="1245510" cy="1795659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048C6566-F9DC-DB42-B372-7D312CD4F4F5}"/>
              </a:ext>
            </a:extLst>
          </p:cNvPr>
          <p:cNvCxnSpPr>
            <a:cxnSpLocks/>
            <a:stCxn id="10" idx="3"/>
            <a:endCxn id="22" idx="3"/>
          </p:cNvCxnSpPr>
          <p:nvPr/>
        </p:nvCxnSpPr>
        <p:spPr>
          <a:xfrm flipH="1">
            <a:off x="7626945" y="2257880"/>
            <a:ext cx="1245511" cy="843428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à coins arrondis 12">
            <a:extLst>
              <a:ext uri="{FF2B5EF4-FFF2-40B4-BE49-F238E27FC236}">
                <a16:creationId xmlns:a16="http://schemas.microsoft.com/office/drawing/2014/main" id="{C6AC9C51-4F9A-0E4E-A97E-27F165F27199}"/>
              </a:ext>
            </a:extLst>
          </p:cNvPr>
          <p:cNvSpPr/>
          <p:nvPr/>
        </p:nvSpPr>
        <p:spPr>
          <a:xfrm>
            <a:off x="1887760" y="3585832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A73751F3-8078-D34F-875D-2AB0A011934B}"/>
              </a:ext>
            </a:extLst>
          </p:cNvPr>
          <p:cNvCxnSpPr>
            <a:cxnSpLocks/>
            <a:stCxn id="8" idx="1"/>
            <a:endCxn id="26" idx="3"/>
          </p:cNvCxnSpPr>
          <p:nvPr/>
        </p:nvCxnSpPr>
        <p:spPr>
          <a:xfrm rot="10800000">
            <a:off x="3171798" y="3880501"/>
            <a:ext cx="624671" cy="72284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B0C6FC71-EBE3-784C-971F-61014F8C888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5679695" y="3797811"/>
            <a:ext cx="647307" cy="80553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4FF0564-C305-544B-AC91-2A070273AB7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679237C-93F3-214A-800B-63ECBBD077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 à coins arrondis 12">
            <a:extLst>
              <a:ext uri="{FF2B5EF4-FFF2-40B4-BE49-F238E27FC236}">
                <a16:creationId xmlns:a16="http://schemas.microsoft.com/office/drawing/2014/main" id="{FA738EB4-2700-E94F-96A4-037513A2D2B1}"/>
              </a:ext>
            </a:extLst>
          </p:cNvPr>
          <p:cNvSpPr/>
          <p:nvPr/>
        </p:nvSpPr>
        <p:spPr>
          <a:xfrm>
            <a:off x="1869641" y="5549923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à coins arrondis 12">
            <a:extLst>
              <a:ext uri="{FF2B5EF4-FFF2-40B4-BE49-F238E27FC236}">
                <a16:creationId xmlns:a16="http://schemas.microsoft.com/office/drawing/2014/main" id="{A224F689-5398-7346-BF8E-D90ABDCABDB0}"/>
              </a:ext>
            </a:extLst>
          </p:cNvPr>
          <p:cNvSpPr/>
          <p:nvPr/>
        </p:nvSpPr>
        <p:spPr>
          <a:xfrm>
            <a:off x="6308883" y="5562036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CB5E64CA-1639-9549-838F-699CA97E4881}"/>
              </a:ext>
            </a:extLst>
          </p:cNvPr>
          <p:cNvCxnSpPr>
            <a:cxnSpLocks/>
            <a:stCxn id="16" idx="3"/>
            <a:endCxn id="32" idx="1"/>
          </p:cNvCxnSpPr>
          <p:nvPr/>
        </p:nvCxnSpPr>
        <p:spPr>
          <a:xfrm>
            <a:off x="5400476" y="5382239"/>
            <a:ext cx="908407" cy="44185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Connecteur en angle 33">
            <a:extLst>
              <a:ext uri="{FF2B5EF4-FFF2-40B4-BE49-F238E27FC236}">
                <a16:creationId xmlns:a16="http://schemas.microsoft.com/office/drawing/2014/main" id="{43623E8F-4F4B-F546-B8AA-419F67CF0C5F}"/>
              </a:ext>
            </a:extLst>
          </p:cNvPr>
          <p:cNvCxnSpPr>
            <a:cxnSpLocks/>
            <a:stCxn id="16" idx="1"/>
            <a:endCxn id="31" idx="3"/>
          </p:cNvCxnSpPr>
          <p:nvPr/>
        </p:nvCxnSpPr>
        <p:spPr>
          <a:xfrm rot="10800000" flipV="1">
            <a:off x="3171798" y="5382238"/>
            <a:ext cx="926523" cy="42974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63941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uée 54">
            <a:extLst>
              <a:ext uri="{FF2B5EF4-FFF2-40B4-BE49-F238E27FC236}">
                <a16:creationId xmlns:a16="http://schemas.microsoft.com/office/drawing/2014/main" id="{54DAE401-4FD8-7F40-8753-E25CF41EEBBE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82AFF4B-9EBC-1F48-94C7-2AEF22F7EF07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65642401-0E06-DA4F-9B2B-66A1E7926997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6C9482D-FE4A-1D4E-95B8-4780BD46E2E5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361662A5-0160-FF48-818E-3C9CAA1C5085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90AC4199-B734-C742-AD51-7C0CAA66DE77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CF94D829-9EB9-6A45-9337-B698C0265E3A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4F4C4A54-0435-6C4D-8DDC-0B1FA40D3468}"/>
              </a:ext>
            </a:extLst>
          </p:cNvPr>
          <p:cNvSpPr/>
          <p:nvPr/>
        </p:nvSpPr>
        <p:spPr>
          <a:xfrm>
            <a:off x="1887761" y="3056762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536F36FE-7D10-EA4C-99F3-85360250E82E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FE79B495-6E77-B748-89DF-C029FA73AE9E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85733B48-753A-414B-8E1B-EC9E2895C38E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Crisis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A0CA5605-7353-9F40-8803-3F5CCF71ABAD}"/>
              </a:ext>
            </a:extLst>
          </p:cNvPr>
          <p:cNvSpPr/>
          <p:nvPr/>
        </p:nvSpPr>
        <p:spPr>
          <a:xfrm>
            <a:off x="6382322" y="3634139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450FF6D7-91DA-5E4B-A73F-EDD297FDF69F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216EDF51-6439-4B48-97CE-1AA292BAD01A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A41E1BD2-50DC-EB4C-B56A-832B99CC2235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en angle 28">
            <a:extLst>
              <a:ext uri="{FF2B5EF4-FFF2-40B4-BE49-F238E27FC236}">
                <a16:creationId xmlns:a16="http://schemas.microsoft.com/office/drawing/2014/main" id="{3E3A13F9-B8BC-A446-822A-09C9BCB80EBC}"/>
              </a:ext>
            </a:extLst>
          </p:cNvPr>
          <p:cNvCxnSpPr>
            <a:cxnSpLocks/>
            <a:stCxn id="12" idx="1"/>
            <a:endCxn id="10" idx="1"/>
          </p:cNvCxnSpPr>
          <p:nvPr/>
        </p:nvCxnSpPr>
        <p:spPr>
          <a:xfrm rot="10800000" flipH="1" flipV="1">
            <a:off x="683569" y="1301744"/>
            <a:ext cx="1204191" cy="2010734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BC1B05D0-9CE9-184E-B61F-DC76957EB10A}"/>
              </a:ext>
            </a:extLst>
          </p:cNvPr>
          <p:cNvCxnSpPr>
            <a:cxnSpLocks/>
            <a:stCxn id="4" idx="1"/>
            <a:endCxn id="12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Connecteur en angle 35">
            <a:extLst>
              <a:ext uri="{FF2B5EF4-FFF2-40B4-BE49-F238E27FC236}">
                <a16:creationId xmlns:a16="http://schemas.microsoft.com/office/drawing/2014/main" id="{74C70ED5-1629-F64C-A5AC-313E98FD53CF}"/>
              </a:ext>
            </a:extLst>
          </p:cNvPr>
          <p:cNvCxnSpPr>
            <a:cxnSpLocks/>
            <a:stCxn id="4" idx="1"/>
            <a:endCxn id="11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3" name="Rectangle à coins arrondis 12">
            <a:extLst>
              <a:ext uri="{FF2B5EF4-FFF2-40B4-BE49-F238E27FC236}">
                <a16:creationId xmlns:a16="http://schemas.microsoft.com/office/drawing/2014/main" id="{A522BBF3-B3D6-714B-82D9-8D9896A115D3}"/>
              </a:ext>
            </a:extLst>
          </p:cNvPr>
          <p:cNvSpPr/>
          <p:nvPr/>
        </p:nvSpPr>
        <p:spPr>
          <a:xfrm>
            <a:off x="6382323" y="3074027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14" name="Connecteur en angle 113">
            <a:extLst>
              <a:ext uri="{FF2B5EF4-FFF2-40B4-BE49-F238E27FC236}">
                <a16:creationId xmlns:a16="http://schemas.microsoft.com/office/drawing/2014/main" id="{8826D0A2-8EA4-3541-80E2-A9D9AE156CA1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H="1" flipV="1">
            <a:off x="683571" y="2243956"/>
            <a:ext cx="1204190" cy="1068521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Connecteur en angle 119">
            <a:extLst>
              <a:ext uri="{FF2B5EF4-FFF2-40B4-BE49-F238E27FC236}">
                <a16:creationId xmlns:a16="http://schemas.microsoft.com/office/drawing/2014/main" id="{FE1AFEE1-5694-5042-AA1B-E2F23271BFC4}"/>
              </a:ext>
            </a:extLst>
          </p:cNvPr>
          <p:cNvCxnSpPr>
            <a:cxnSpLocks/>
            <a:stCxn id="8" idx="3"/>
            <a:endCxn id="103" idx="3"/>
          </p:cNvCxnSpPr>
          <p:nvPr/>
        </p:nvCxnSpPr>
        <p:spPr>
          <a:xfrm flipH="1">
            <a:off x="7666359" y="1305649"/>
            <a:ext cx="1206096" cy="1992978"/>
          </a:xfrm>
          <a:prstGeom prst="bentConnector3">
            <a:avLst>
              <a:gd name="adj1" fmla="val -189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3" name="Connecteur en angle 122">
            <a:extLst>
              <a:ext uri="{FF2B5EF4-FFF2-40B4-BE49-F238E27FC236}">
                <a16:creationId xmlns:a16="http://schemas.microsoft.com/office/drawing/2014/main" id="{FB5BD371-F99F-B84A-A344-F92BBEC26E46}"/>
              </a:ext>
            </a:extLst>
          </p:cNvPr>
          <p:cNvCxnSpPr>
            <a:cxnSpLocks/>
            <a:stCxn id="9" idx="3"/>
            <a:endCxn id="103" idx="3"/>
          </p:cNvCxnSpPr>
          <p:nvPr/>
        </p:nvCxnSpPr>
        <p:spPr>
          <a:xfrm flipH="1">
            <a:off x="7666359" y="2257880"/>
            <a:ext cx="1206097" cy="1040747"/>
          </a:xfrm>
          <a:prstGeom prst="bentConnector3">
            <a:avLst>
              <a:gd name="adj1" fmla="val -189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8" name="Rectangle à coins arrondis 12">
            <a:extLst>
              <a:ext uri="{FF2B5EF4-FFF2-40B4-BE49-F238E27FC236}">
                <a16:creationId xmlns:a16="http://schemas.microsoft.com/office/drawing/2014/main" id="{80BF32EE-7965-B14B-99C0-955F7C8AACAD}"/>
              </a:ext>
            </a:extLst>
          </p:cNvPr>
          <p:cNvSpPr/>
          <p:nvPr/>
        </p:nvSpPr>
        <p:spPr>
          <a:xfrm>
            <a:off x="1887761" y="3681729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55" name="Connecteur en angle 154">
            <a:extLst>
              <a:ext uri="{FF2B5EF4-FFF2-40B4-BE49-F238E27FC236}">
                <a16:creationId xmlns:a16="http://schemas.microsoft.com/office/drawing/2014/main" id="{14E838F7-0600-8243-BFFA-817B243D6E53}"/>
              </a:ext>
            </a:extLst>
          </p:cNvPr>
          <p:cNvCxnSpPr>
            <a:cxnSpLocks/>
            <a:stCxn id="7" idx="1"/>
            <a:endCxn id="148" idx="3"/>
          </p:cNvCxnSpPr>
          <p:nvPr/>
        </p:nvCxnSpPr>
        <p:spPr>
          <a:xfrm rot="10800000">
            <a:off x="3171798" y="3976399"/>
            <a:ext cx="624670" cy="626947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8" name="Connecteur en angle 157">
            <a:extLst>
              <a:ext uri="{FF2B5EF4-FFF2-40B4-BE49-F238E27FC236}">
                <a16:creationId xmlns:a16="http://schemas.microsoft.com/office/drawing/2014/main" id="{B023FA5F-6A79-3642-A68A-5A2D691ED92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5679695" y="3926884"/>
            <a:ext cx="702627" cy="67646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7" name="Connecteur droit avec flèche 186">
            <a:extLst>
              <a:ext uri="{FF2B5EF4-FFF2-40B4-BE49-F238E27FC236}">
                <a16:creationId xmlns:a16="http://schemas.microsoft.com/office/drawing/2014/main" id="{8AA2088C-2171-AA40-BE54-9C7C09795E65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1" name="Connecteur droit avec flèche 190">
            <a:extLst>
              <a:ext uri="{FF2B5EF4-FFF2-40B4-BE49-F238E27FC236}">
                <a16:creationId xmlns:a16="http://schemas.microsoft.com/office/drawing/2014/main" id="{BD80925C-2ED4-D34A-B7A6-A0A27811F4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Rectangle à coins arrondis 12">
            <a:extLst>
              <a:ext uri="{FF2B5EF4-FFF2-40B4-BE49-F238E27FC236}">
                <a16:creationId xmlns:a16="http://schemas.microsoft.com/office/drawing/2014/main" id="{DB16D0ED-A747-2247-B6AC-ACBF595E100E}"/>
              </a:ext>
            </a:extLst>
          </p:cNvPr>
          <p:cNvSpPr/>
          <p:nvPr/>
        </p:nvSpPr>
        <p:spPr>
          <a:xfrm>
            <a:off x="2945795" y="5949279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8" name="Rectangle à coins arrondis 12">
            <a:extLst>
              <a:ext uri="{FF2B5EF4-FFF2-40B4-BE49-F238E27FC236}">
                <a16:creationId xmlns:a16="http://schemas.microsoft.com/office/drawing/2014/main" id="{64D6AE9D-A8D8-264C-8BD0-ABA2A944E0D0}"/>
              </a:ext>
            </a:extLst>
          </p:cNvPr>
          <p:cNvSpPr/>
          <p:nvPr/>
        </p:nvSpPr>
        <p:spPr>
          <a:xfrm>
            <a:off x="5210898" y="5949279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42" name="Connecteur en angle 41">
            <a:extLst>
              <a:ext uri="{FF2B5EF4-FFF2-40B4-BE49-F238E27FC236}">
                <a16:creationId xmlns:a16="http://schemas.microsoft.com/office/drawing/2014/main" id="{3904DB32-4668-BE42-9592-CBDCCA5B7AD8}"/>
              </a:ext>
            </a:extLst>
          </p:cNvPr>
          <p:cNvCxnSpPr>
            <a:cxnSpLocks/>
            <a:stCxn id="15" idx="3"/>
            <a:endCxn id="38" idx="0"/>
          </p:cNvCxnSpPr>
          <p:nvPr/>
        </p:nvCxnSpPr>
        <p:spPr>
          <a:xfrm>
            <a:off x="5400476" y="5382239"/>
            <a:ext cx="461500" cy="56704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en angle 45">
            <a:extLst>
              <a:ext uri="{FF2B5EF4-FFF2-40B4-BE49-F238E27FC236}">
                <a16:creationId xmlns:a16="http://schemas.microsoft.com/office/drawing/2014/main" id="{37672A9A-50E1-7C42-A4DE-20498090784B}"/>
              </a:ext>
            </a:extLst>
          </p:cNvPr>
          <p:cNvCxnSpPr>
            <a:cxnSpLocks/>
            <a:stCxn id="15" idx="1"/>
            <a:endCxn id="30" idx="0"/>
          </p:cNvCxnSpPr>
          <p:nvPr/>
        </p:nvCxnSpPr>
        <p:spPr>
          <a:xfrm rot="10800000" flipV="1">
            <a:off x="3596874" y="5382239"/>
            <a:ext cx="501447" cy="56704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Rectangle à coins arrondis 12">
            <a:extLst>
              <a:ext uri="{FF2B5EF4-FFF2-40B4-BE49-F238E27FC236}">
                <a16:creationId xmlns:a16="http://schemas.microsoft.com/office/drawing/2014/main" id="{146456BF-817B-B948-A892-43F440DAF7D8}"/>
              </a:ext>
            </a:extLst>
          </p:cNvPr>
          <p:cNvSpPr/>
          <p:nvPr/>
        </p:nvSpPr>
        <p:spPr>
          <a:xfrm>
            <a:off x="3974906" y="546039"/>
            <a:ext cx="1606213" cy="53671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Leak</a:t>
            </a:r>
            <a:br>
              <a:rPr lang="fr-FR" sz="1600" b="1" dirty="0">
                <a:solidFill>
                  <a:schemeClr val="tx1"/>
                </a:solidFill>
              </a:rPr>
            </a:b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cxnSp>
        <p:nvCxnSpPr>
          <p:cNvPr id="44" name="Connecteur en angle 43">
            <a:extLst>
              <a:ext uri="{FF2B5EF4-FFF2-40B4-BE49-F238E27FC236}">
                <a16:creationId xmlns:a16="http://schemas.microsoft.com/office/drawing/2014/main" id="{7C0AE6E8-B9F2-E64A-A2EB-EC642E757F83}"/>
              </a:ext>
            </a:extLst>
          </p:cNvPr>
          <p:cNvCxnSpPr>
            <a:cxnSpLocks/>
            <a:stCxn id="12" idx="0"/>
            <a:endCxn id="43" idx="1"/>
          </p:cNvCxnSpPr>
          <p:nvPr/>
        </p:nvCxnSpPr>
        <p:spPr>
          <a:xfrm rot="5400000" flipH="1" flipV="1">
            <a:off x="2614981" y="-313908"/>
            <a:ext cx="231621" cy="2488229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en angle 48">
            <a:extLst>
              <a:ext uri="{FF2B5EF4-FFF2-40B4-BE49-F238E27FC236}">
                <a16:creationId xmlns:a16="http://schemas.microsoft.com/office/drawing/2014/main" id="{AF6AEE5F-3F0C-BD4A-945D-68D74A597888}"/>
              </a:ext>
            </a:extLst>
          </p:cNvPr>
          <p:cNvCxnSpPr>
            <a:cxnSpLocks/>
            <a:stCxn id="8" idx="0"/>
            <a:endCxn id="43" idx="3"/>
          </p:cNvCxnSpPr>
          <p:nvPr/>
        </p:nvCxnSpPr>
        <p:spPr>
          <a:xfrm rot="16200000" flipV="1">
            <a:off x="6707471" y="-311957"/>
            <a:ext cx="235526" cy="248823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83652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 err="1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Vulnerability</a:t>
            </a:r>
            <a:endParaRPr lang="fr-FR" sz="8800" b="1" dirty="0">
              <a:ln w="22225">
                <a:solidFill>
                  <a:schemeClr val="bg1">
                    <a:lumMod val="10000"/>
                  </a:schemeClr>
                </a:solidFill>
                <a:prstDash val="solid"/>
              </a:ln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1342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5092A5-E5D7-244E-9147-F532E2C9CBE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1916832"/>
            <a:ext cx="3456384" cy="3456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07AFA6-93FC-274C-8976-B6B604858EB7}"/>
              </a:ext>
            </a:extLst>
          </p:cNvPr>
          <p:cNvSpPr/>
          <p:nvPr/>
        </p:nvSpPr>
        <p:spPr>
          <a:xfrm>
            <a:off x="-26969" y="0"/>
            <a:ext cx="13681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48B8CB9-0339-924A-81EB-D0316535CCA5}"/>
              </a:ext>
            </a:extLst>
          </p:cNvPr>
          <p:cNvGrpSpPr/>
          <p:nvPr/>
        </p:nvGrpSpPr>
        <p:grpSpPr>
          <a:xfrm>
            <a:off x="2685781" y="1756289"/>
            <a:ext cx="3833987" cy="3269852"/>
            <a:chOff x="1953099" y="1049537"/>
            <a:chExt cx="3833987" cy="3269852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3DDADE30-77FB-384F-A60A-647F1D2247E8}"/>
                </a:ext>
              </a:extLst>
            </p:cNvPr>
            <p:cNvSpPr/>
            <p:nvPr/>
          </p:nvSpPr>
          <p:spPr>
            <a:xfrm>
              <a:off x="2631947" y="1583085"/>
              <a:ext cx="2592288" cy="2160240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12C7A7A-9C5C-C64E-8C38-8D9E367BB502}"/>
                </a:ext>
              </a:extLst>
            </p:cNvPr>
            <p:cNvSpPr/>
            <p:nvPr/>
          </p:nvSpPr>
          <p:spPr>
            <a:xfrm>
              <a:off x="1953099" y="3167261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2BD7164-ABA5-614F-BC22-4C54515C6C76}"/>
                </a:ext>
              </a:extLst>
            </p:cNvPr>
            <p:cNvSpPr/>
            <p:nvPr/>
          </p:nvSpPr>
          <p:spPr>
            <a:xfrm>
              <a:off x="3278129" y="1049537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8D487AD-7085-6A46-ACBE-5B1F97504653}"/>
                </a:ext>
              </a:extLst>
            </p:cNvPr>
            <p:cNvSpPr/>
            <p:nvPr/>
          </p:nvSpPr>
          <p:spPr>
            <a:xfrm>
              <a:off x="4562950" y="3167261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DD856C7A-92C8-ED47-998D-F1BE916D92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556792"/>
            <a:ext cx="1645488" cy="16454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47317D7-11B7-784D-9F62-D9C904CB608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74" y="3692502"/>
            <a:ext cx="1515150" cy="151515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4EBECCC-1CD8-804F-93E3-BA2A6FDB8A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56" y="3529528"/>
            <a:ext cx="1905000" cy="1905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266CE3D-834F-5149-8BD1-F3F78AE86250}"/>
              </a:ext>
            </a:extLst>
          </p:cNvPr>
          <p:cNvSpPr txBox="1"/>
          <p:nvPr/>
        </p:nvSpPr>
        <p:spPr>
          <a:xfrm>
            <a:off x="3926962" y="1196150"/>
            <a:ext cx="13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H</a:t>
            </a:r>
            <a:r>
              <a:rPr lang="fr-FR" sz="1800" dirty="0">
                <a:latin typeface="+mn-lt"/>
              </a:rPr>
              <a:t>umaines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70ECBA-891D-ED46-B871-7A4D4C3362A5}"/>
              </a:ext>
            </a:extLst>
          </p:cNvPr>
          <p:cNvSpPr txBox="1"/>
          <p:nvPr/>
        </p:nvSpPr>
        <p:spPr>
          <a:xfrm>
            <a:off x="2188514" y="5106629"/>
            <a:ext cx="220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O</a:t>
            </a:r>
            <a:r>
              <a:rPr lang="fr-FR" sz="1800" dirty="0">
                <a:latin typeface="+mn-lt"/>
              </a:rPr>
              <a:t>rganisationnelles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33AEFB1-620D-FF4B-96E0-643E3E8CD992}"/>
              </a:ext>
            </a:extLst>
          </p:cNvPr>
          <p:cNvSpPr txBox="1"/>
          <p:nvPr/>
        </p:nvSpPr>
        <p:spPr>
          <a:xfrm>
            <a:off x="5353231" y="5106628"/>
            <a:ext cx="13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T</a:t>
            </a:r>
            <a:r>
              <a:rPr lang="fr-FR" sz="1800" dirty="0">
                <a:latin typeface="+mn-lt"/>
              </a:rPr>
              <a:t>echniques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AD27ECE-BA91-9E41-A14A-163A4AE5ECDE}"/>
              </a:ext>
            </a:extLst>
          </p:cNvPr>
          <p:cNvSpPr txBox="1"/>
          <p:nvPr/>
        </p:nvSpPr>
        <p:spPr>
          <a:xfrm>
            <a:off x="3940693" y="3310687"/>
            <a:ext cx="135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+mn-lt"/>
              </a:rPr>
              <a:t>HOT</a:t>
            </a:r>
          </a:p>
        </p:txBody>
      </p:sp>
    </p:spTree>
    <p:extLst>
      <p:ext uri="{BB962C8B-B14F-4D97-AF65-F5344CB8AC3E}">
        <p14:creationId xmlns:p14="http://schemas.microsoft.com/office/powerpoint/2010/main" val="3269463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CC8E1B29-827E-0B45-BB5F-D1910FEC1A56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3C277CCF-B131-474B-9A04-95B9A12D9173}"/>
              </a:ext>
            </a:extLst>
          </p:cNvPr>
          <p:cNvSpPr/>
          <p:nvPr/>
        </p:nvSpPr>
        <p:spPr>
          <a:xfrm>
            <a:off x="1887761" y="3068054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6B502FB-70D6-5148-A4B4-FEE3297416FD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435E8E87-0181-FB49-BD98-065E4EEDB4B6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cxnSp>
        <p:nvCxnSpPr>
          <p:cNvPr id="6" name="Connecteur en angle 5">
            <a:extLst>
              <a:ext uri="{FF2B5EF4-FFF2-40B4-BE49-F238E27FC236}">
                <a16:creationId xmlns:a16="http://schemas.microsoft.com/office/drawing/2014/main" id="{2ADD5119-7F27-C949-9F2D-1FBF41B30277}"/>
              </a:ext>
            </a:extLst>
          </p:cNvPr>
          <p:cNvCxnSpPr>
            <a:cxnSpLocks/>
            <a:stCxn id="5" idx="1"/>
            <a:endCxn id="3" idx="1"/>
          </p:cNvCxnSpPr>
          <p:nvPr/>
        </p:nvCxnSpPr>
        <p:spPr>
          <a:xfrm rot="10800000" flipH="1" flipV="1">
            <a:off x="683569" y="1301744"/>
            <a:ext cx="1204191" cy="2022026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en angle 6">
            <a:extLst>
              <a:ext uri="{FF2B5EF4-FFF2-40B4-BE49-F238E27FC236}">
                <a16:creationId xmlns:a16="http://schemas.microsoft.com/office/drawing/2014/main" id="{F0D811C6-3B6C-524B-BC3F-A8044F7E644F}"/>
              </a:ext>
            </a:extLst>
          </p:cNvPr>
          <p:cNvCxnSpPr>
            <a:cxnSpLocks/>
            <a:stCxn id="2" idx="1"/>
            <a:endCxn id="5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81EAD038-A187-154B-94AF-15E930C5C9FF}"/>
              </a:ext>
            </a:extLst>
          </p:cNvPr>
          <p:cNvCxnSpPr>
            <a:cxnSpLocks/>
            <a:stCxn id="2" idx="1"/>
            <a:endCxn id="4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cteur en angle 8">
            <a:extLst>
              <a:ext uri="{FF2B5EF4-FFF2-40B4-BE49-F238E27FC236}">
                <a16:creationId xmlns:a16="http://schemas.microsoft.com/office/drawing/2014/main" id="{F5E2FFA5-AB4C-2B41-8E39-41E1614DD9FD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H="1" flipV="1">
            <a:off x="683571" y="2243956"/>
            <a:ext cx="1204190" cy="1079813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62481C13-F9BF-0C41-B957-E873A12BA192}"/>
              </a:ext>
            </a:extLst>
          </p:cNvPr>
          <p:cNvSpPr/>
          <p:nvPr/>
        </p:nvSpPr>
        <p:spPr>
          <a:xfrm>
            <a:off x="1887761" y="3681729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E3AE6F09-F885-8B4D-B4F1-1972D8854A50}"/>
              </a:ext>
            </a:extLst>
          </p:cNvPr>
          <p:cNvSpPr/>
          <p:nvPr/>
        </p:nvSpPr>
        <p:spPr>
          <a:xfrm>
            <a:off x="7362312" y="2663909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accent2"/>
                </a:solidFill>
              </a:rPr>
              <a:t>Pentests</a:t>
            </a:r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A18745A-2620-3140-B143-B34B0D7D4729}"/>
              </a:ext>
            </a:extLst>
          </p:cNvPr>
          <p:cNvSpPr/>
          <p:nvPr/>
        </p:nvSpPr>
        <p:spPr>
          <a:xfrm>
            <a:off x="3032444" y="4611503"/>
            <a:ext cx="17492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Patch  Management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1E208D35-17A2-224F-92CE-2FAB0F417953}"/>
              </a:ext>
            </a:extLst>
          </p:cNvPr>
          <p:cNvSpPr/>
          <p:nvPr/>
        </p:nvSpPr>
        <p:spPr>
          <a:xfrm>
            <a:off x="4765275" y="1557472"/>
            <a:ext cx="1347832" cy="5114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CVE / CVSS</a:t>
            </a:r>
          </a:p>
        </p:txBody>
      </p:sp>
      <p:sp>
        <p:nvSpPr>
          <p:cNvPr id="17" name="Rectangle à coins arrondis 12">
            <a:extLst>
              <a:ext uri="{FF2B5EF4-FFF2-40B4-BE49-F238E27FC236}">
                <a16:creationId xmlns:a16="http://schemas.microsoft.com/office/drawing/2014/main" id="{BDE87390-6B7C-B246-A239-ECCB6169E136}"/>
              </a:ext>
            </a:extLst>
          </p:cNvPr>
          <p:cNvSpPr/>
          <p:nvPr/>
        </p:nvSpPr>
        <p:spPr>
          <a:xfrm>
            <a:off x="4752073" y="2383821"/>
            <a:ext cx="1361033" cy="5114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 err="1">
                <a:solidFill>
                  <a:schemeClr val="tx1"/>
                </a:solidFill>
              </a:rPr>
              <a:t>Automatic</a:t>
            </a:r>
            <a:endParaRPr lang="fr-FR" sz="1200" b="1" dirty="0">
              <a:solidFill>
                <a:schemeClr val="tx1"/>
              </a:solidFill>
            </a:endParaRP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 err="1">
                <a:solidFill>
                  <a:schemeClr val="tx1"/>
                </a:solidFill>
              </a:rPr>
              <a:t>Manual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8" name="Rectangle à coins arrondis 12">
            <a:extLst>
              <a:ext uri="{FF2B5EF4-FFF2-40B4-BE49-F238E27FC236}">
                <a16:creationId xmlns:a16="http://schemas.microsoft.com/office/drawing/2014/main" id="{04E3FB42-0B32-3D40-A75E-B72832F9939B}"/>
              </a:ext>
            </a:extLst>
          </p:cNvPr>
          <p:cNvSpPr/>
          <p:nvPr/>
        </p:nvSpPr>
        <p:spPr>
          <a:xfrm>
            <a:off x="6113106" y="-618123"/>
            <a:ext cx="1606213" cy="671023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System Scan</a:t>
            </a: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System </a:t>
            </a:r>
            <a:r>
              <a:rPr lang="fr-FR" sz="1200" b="1" dirty="0" err="1">
                <a:solidFill>
                  <a:schemeClr val="tx1"/>
                </a:solidFill>
              </a:rPr>
              <a:t>Pentest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Scan</a:t>
            </a:r>
          </a:p>
        </p:txBody>
      </p:sp>
      <p:sp>
        <p:nvSpPr>
          <p:cNvPr id="19" name="Rectangle à coins arrondis 12">
            <a:extLst>
              <a:ext uri="{FF2B5EF4-FFF2-40B4-BE49-F238E27FC236}">
                <a16:creationId xmlns:a16="http://schemas.microsoft.com/office/drawing/2014/main" id="{F856ED4A-A77A-AA48-BC31-0B782CB95CBF}"/>
              </a:ext>
            </a:extLst>
          </p:cNvPr>
          <p:cNvSpPr/>
          <p:nvPr/>
        </p:nvSpPr>
        <p:spPr>
          <a:xfrm>
            <a:off x="7362311" y="3277584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accent2"/>
                </a:solidFill>
              </a:rPr>
              <a:t>BugBounty</a:t>
            </a:r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20" name="Rectangle à coins arrondis 12">
            <a:extLst>
              <a:ext uri="{FF2B5EF4-FFF2-40B4-BE49-F238E27FC236}">
                <a16:creationId xmlns:a16="http://schemas.microsoft.com/office/drawing/2014/main" id="{CF608C2D-4500-8845-A9B8-8C10B498E99C}"/>
              </a:ext>
            </a:extLst>
          </p:cNvPr>
          <p:cNvSpPr/>
          <p:nvPr/>
        </p:nvSpPr>
        <p:spPr>
          <a:xfrm>
            <a:off x="7367084" y="2073936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accent2"/>
                </a:solidFill>
              </a:rPr>
              <a:t>Scan</a:t>
            </a:r>
          </a:p>
        </p:txBody>
      </p: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78768A26-4EF4-D74E-A8E7-DE2D635798DB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6113106" y="2329664"/>
            <a:ext cx="1253978" cy="309873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2ADC1205-9B9B-254F-954E-559F9670D509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6113106" y="2639537"/>
            <a:ext cx="1249206" cy="280100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A041C7D2-F846-8842-B98D-17228548A7D5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6113106" y="2639537"/>
            <a:ext cx="1249205" cy="89377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en angle 45">
            <a:extLst>
              <a:ext uri="{FF2B5EF4-FFF2-40B4-BE49-F238E27FC236}">
                <a16:creationId xmlns:a16="http://schemas.microsoft.com/office/drawing/2014/main" id="{C0D62979-6CC4-B647-92A9-F199618ED3CD}"/>
              </a:ext>
            </a:extLst>
          </p:cNvPr>
          <p:cNvCxnSpPr>
            <a:cxnSpLocks/>
            <a:stCxn id="10" idx="2"/>
            <a:endCxn id="15" idx="1"/>
          </p:cNvCxnSpPr>
          <p:nvPr/>
        </p:nvCxnSpPr>
        <p:spPr>
          <a:xfrm rot="16200000" flipH="1">
            <a:off x="2483036" y="4317810"/>
            <a:ext cx="596153" cy="502664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en angle 48">
            <a:extLst>
              <a:ext uri="{FF2B5EF4-FFF2-40B4-BE49-F238E27FC236}">
                <a16:creationId xmlns:a16="http://schemas.microsoft.com/office/drawing/2014/main" id="{C4143E8C-B650-9A4A-8925-AEA7BB1AE645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 flipV="1">
            <a:off x="3171797" y="2639537"/>
            <a:ext cx="1580276" cy="684233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1625579C-9A2E-F44C-9074-1C0D501E5AA0}"/>
              </a:ext>
            </a:extLst>
          </p:cNvPr>
          <p:cNvSpPr txBox="1"/>
          <p:nvPr/>
        </p:nvSpPr>
        <p:spPr>
          <a:xfrm>
            <a:off x="2043291" y="6165304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+mn-lt"/>
              </a:rPr>
              <a:t>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-       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0604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643C8189-3B76-3A4A-BD57-F663B7DF2F0D}"/>
              </a:ext>
            </a:extLst>
          </p:cNvPr>
          <p:cNvSpPr/>
          <p:nvPr/>
        </p:nvSpPr>
        <p:spPr>
          <a:xfrm>
            <a:off x="2123728" y="1268760"/>
            <a:ext cx="4032448" cy="129614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CVE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Common </a:t>
            </a:r>
            <a:r>
              <a:rPr lang="fr-FR" sz="1600" dirty="0" err="1">
                <a:solidFill>
                  <a:schemeClr val="bg1"/>
                </a:solidFill>
              </a:rPr>
              <a:t>Vulnerabilities</a:t>
            </a:r>
            <a:r>
              <a:rPr lang="fr-FR" sz="1600" dirty="0">
                <a:solidFill>
                  <a:schemeClr val="bg1"/>
                </a:solidFill>
              </a:rPr>
              <a:t> and </a:t>
            </a:r>
            <a:r>
              <a:rPr lang="fr-FR" sz="1600" dirty="0" err="1">
                <a:solidFill>
                  <a:schemeClr val="bg1"/>
                </a:solidFill>
              </a:rPr>
              <a:t>Exposures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F9B3E2BB-2E2F-4347-8DF8-9FE7017EF50C}"/>
              </a:ext>
            </a:extLst>
          </p:cNvPr>
          <p:cNvSpPr/>
          <p:nvPr/>
        </p:nvSpPr>
        <p:spPr>
          <a:xfrm>
            <a:off x="2056519" y="4368819"/>
            <a:ext cx="4051417" cy="11387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CWE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Common </a:t>
            </a:r>
            <a:r>
              <a:rPr lang="fr-FR" sz="1600" dirty="0" err="1">
                <a:solidFill>
                  <a:schemeClr val="bg1"/>
                </a:solidFill>
              </a:rPr>
              <a:t>Weakness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Enumeration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1D00DD23-177A-7648-BF2E-D8DA0FE0D60B}"/>
              </a:ext>
            </a:extLst>
          </p:cNvPr>
          <p:cNvSpPr/>
          <p:nvPr/>
        </p:nvSpPr>
        <p:spPr>
          <a:xfrm>
            <a:off x="4788024" y="3052312"/>
            <a:ext cx="3478621" cy="8654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CVSS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Common </a:t>
            </a:r>
            <a:r>
              <a:rPr lang="fr-FR" sz="1600" dirty="0" err="1">
                <a:solidFill>
                  <a:schemeClr val="tx1"/>
                </a:solidFill>
              </a:rPr>
              <a:t>Vulnerability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Scoring</a:t>
            </a:r>
            <a:r>
              <a:rPr lang="fr-FR" sz="1600" dirty="0">
                <a:solidFill>
                  <a:schemeClr val="tx1"/>
                </a:solidFill>
              </a:rPr>
              <a:t> System</a:t>
            </a:r>
          </a:p>
        </p:txBody>
      </p:sp>
      <p:sp>
        <p:nvSpPr>
          <p:cNvPr id="5" name="Cylindre 4">
            <a:extLst>
              <a:ext uri="{FF2B5EF4-FFF2-40B4-BE49-F238E27FC236}">
                <a16:creationId xmlns:a16="http://schemas.microsoft.com/office/drawing/2014/main" id="{34120D43-B9C8-3C41-9759-FFE244399AC1}"/>
              </a:ext>
            </a:extLst>
          </p:cNvPr>
          <p:cNvSpPr/>
          <p:nvPr/>
        </p:nvSpPr>
        <p:spPr>
          <a:xfrm>
            <a:off x="1835696" y="2131259"/>
            <a:ext cx="496204" cy="648072"/>
          </a:xfrm>
          <a:prstGeom prst="can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Cylindre 5">
            <a:extLst>
              <a:ext uri="{FF2B5EF4-FFF2-40B4-BE49-F238E27FC236}">
                <a16:creationId xmlns:a16="http://schemas.microsoft.com/office/drawing/2014/main" id="{0086A1D5-5521-E348-A669-F342A1405189}"/>
              </a:ext>
            </a:extLst>
          </p:cNvPr>
          <p:cNvSpPr/>
          <p:nvPr/>
        </p:nvSpPr>
        <p:spPr>
          <a:xfrm>
            <a:off x="1751737" y="4934140"/>
            <a:ext cx="496203" cy="681484"/>
          </a:xfrm>
          <a:prstGeom prst="can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Étoile à 10 branches 7">
            <a:extLst>
              <a:ext uri="{FF2B5EF4-FFF2-40B4-BE49-F238E27FC236}">
                <a16:creationId xmlns:a16="http://schemas.microsoft.com/office/drawing/2014/main" id="{DC0BD5E0-F9EF-684F-AF40-631B26116FE8}"/>
              </a:ext>
            </a:extLst>
          </p:cNvPr>
          <p:cNvSpPr/>
          <p:nvPr/>
        </p:nvSpPr>
        <p:spPr>
          <a:xfrm>
            <a:off x="7978415" y="3631085"/>
            <a:ext cx="410011" cy="465487"/>
          </a:xfrm>
          <a:prstGeom prst="star10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Étoile à 10 branches 8">
            <a:extLst>
              <a:ext uri="{FF2B5EF4-FFF2-40B4-BE49-F238E27FC236}">
                <a16:creationId xmlns:a16="http://schemas.microsoft.com/office/drawing/2014/main" id="{FDFD9287-4D7E-4646-882F-EEF032B0FC3C}"/>
              </a:ext>
            </a:extLst>
          </p:cNvPr>
          <p:cNvSpPr/>
          <p:nvPr/>
        </p:nvSpPr>
        <p:spPr>
          <a:xfrm>
            <a:off x="8183421" y="3415062"/>
            <a:ext cx="205005" cy="262554"/>
          </a:xfrm>
          <a:prstGeom prst="star10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0" name="Bouton d'action : Document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560CB88-CFC5-4243-92B4-67700562A21B}"/>
              </a:ext>
            </a:extLst>
          </p:cNvPr>
          <p:cNvSpPr/>
          <p:nvPr/>
        </p:nvSpPr>
        <p:spPr>
          <a:xfrm>
            <a:off x="1999838" y="5274882"/>
            <a:ext cx="410011" cy="380229"/>
          </a:xfrm>
          <a:prstGeom prst="actionButtonDocumen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1" name="Éclair 10">
            <a:extLst>
              <a:ext uri="{FF2B5EF4-FFF2-40B4-BE49-F238E27FC236}">
                <a16:creationId xmlns:a16="http://schemas.microsoft.com/office/drawing/2014/main" id="{A1B1F6F8-3949-1D48-9898-2FF42D958216}"/>
              </a:ext>
            </a:extLst>
          </p:cNvPr>
          <p:cNvSpPr/>
          <p:nvPr/>
        </p:nvSpPr>
        <p:spPr>
          <a:xfrm>
            <a:off x="1977655" y="2583858"/>
            <a:ext cx="360040" cy="288031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BD0A233-504F-C54E-B63F-369A55A846E9}"/>
              </a:ext>
            </a:extLst>
          </p:cNvPr>
          <p:cNvSpPr txBox="1"/>
          <p:nvPr/>
        </p:nvSpPr>
        <p:spPr>
          <a:xfrm>
            <a:off x="1999838" y="3102392"/>
            <a:ext cx="252028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fr-FR" sz="2000" b="1" dirty="0">
                <a:solidFill>
                  <a:schemeClr val="tx2"/>
                </a:solidFill>
                <a:latin typeface="+mn-lt"/>
                <a:ea typeface="+mn-ea"/>
              </a:rPr>
              <a:t>Méthode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 pour évaluer la gravité d’une vulnérabilité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8CDBE66-F3A8-9541-B4D7-BC7DAFCD0051}"/>
              </a:ext>
            </a:extLst>
          </p:cNvPr>
          <p:cNvSpPr txBox="1"/>
          <p:nvPr/>
        </p:nvSpPr>
        <p:spPr>
          <a:xfrm>
            <a:off x="6214175" y="1332057"/>
            <a:ext cx="2520280" cy="11079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800" b="1" dirty="0">
                <a:solidFill>
                  <a:schemeClr val="tx2"/>
                </a:solidFill>
                <a:latin typeface="+mn-lt"/>
                <a:ea typeface="+mn-ea"/>
              </a:rPr>
              <a:t>Référentiel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, Base de données des vulnérabilités découvertes dans les produits et logiciels connus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FAD2EF7-A37A-364F-9608-6670FDD83FEE}"/>
              </a:ext>
            </a:extLst>
          </p:cNvPr>
          <p:cNvSpPr txBox="1"/>
          <p:nvPr/>
        </p:nvSpPr>
        <p:spPr>
          <a:xfrm>
            <a:off x="6214175" y="4395531"/>
            <a:ext cx="2318266" cy="11387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000" b="1" dirty="0">
                <a:solidFill>
                  <a:schemeClr val="tx2"/>
                </a:solidFill>
                <a:latin typeface="+mn-lt"/>
                <a:ea typeface="+mn-ea"/>
              </a:rPr>
              <a:t>Base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 de référence des sources et origine des fragilités, vulnérabilités informatiques</a:t>
            </a:r>
          </a:p>
        </p:txBody>
      </p:sp>
    </p:spTree>
    <p:extLst>
      <p:ext uri="{BB962C8B-B14F-4D97-AF65-F5344CB8AC3E}">
        <p14:creationId xmlns:p14="http://schemas.microsoft.com/office/powerpoint/2010/main" val="1337365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107504" y="2492896"/>
            <a:ext cx="9144000" cy="26468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Threats</a:t>
            </a:r>
          </a:p>
        </p:txBody>
      </p:sp>
    </p:spTree>
    <p:extLst>
      <p:ext uri="{BB962C8B-B14F-4D97-AF65-F5344CB8AC3E}">
        <p14:creationId xmlns:p14="http://schemas.microsoft.com/office/powerpoint/2010/main" val="3722821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007860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Fcdw3504\Desktop\4627e953-265a-4721-af21-21430b4ce139.png">
            <a:extLst>
              <a:ext uri="{FF2B5EF4-FFF2-40B4-BE49-F238E27FC236}">
                <a16:creationId xmlns:a16="http://schemas.microsoft.com/office/drawing/2014/main" id="{89EBFABB-3742-7541-96E2-6B3E1815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9539" y="-226693"/>
            <a:ext cx="4415556" cy="230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2888312C-8740-7E4B-9F60-DA4E858B1C51}"/>
              </a:ext>
            </a:extLst>
          </p:cNvPr>
          <p:cNvGrpSpPr/>
          <p:nvPr/>
        </p:nvGrpSpPr>
        <p:grpSpPr>
          <a:xfrm>
            <a:off x="1331640" y="552531"/>
            <a:ext cx="6105893" cy="5752938"/>
            <a:chOff x="223287" y="636415"/>
            <a:chExt cx="6105893" cy="5752938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400DF2E-2CB2-394F-8E93-1A7C208B0EA6}"/>
                </a:ext>
              </a:extLst>
            </p:cNvPr>
            <p:cNvSpPr/>
            <p:nvPr/>
          </p:nvSpPr>
          <p:spPr>
            <a:xfrm>
              <a:off x="2128287" y="2564904"/>
              <a:ext cx="2452054" cy="23732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383CEDB7-E72B-8D47-AB73-20DBD2CC8960}"/>
                </a:ext>
              </a:extLst>
            </p:cNvPr>
            <p:cNvGrpSpPr/>
            <p:nvPr/>
          </p:nvGrpSpPr>
          <p:grpSpPr>
            <a:xfrm>
              <a:off x="4466503" y="2607227"/>
              <a:ext cx="1862677" cy="1862677"/>
              <a:chOff x="4340750" y="3277942"/>
              <a:chExt cx="1862677" cy="1862677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A356AA78-1115-AA48-A19D-3F30A579E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0750" y="3277942"/>
                <a:ext cx="1862677" cy="1862677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BBB1CB3-D4A3-264D-838F-7F468C82FD2C}"/>
                  </a:ext>
                </a:extLst>
              </p:cNvPr>
              <p:cNvSpPr/>
              <p:nvPr/>
            </p:nvSpPr>
            <p:spPr>
              <a:xfrm>
                <a:off x="4691331" y="4515593"/>
                <a:ext cx="14681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Detection</a:t>
                </a:r>
                <a:endParaRPr lang="fr-FR" sz="1400" dirty="0">
                  <a:solidFill>
                    <a:schemeClr val="accent2"/>
                  </a:solidFill>
                  <a:latin typeface="+mj-lt"/>
                </a:endParaRPr>
              </a:p>
            </p:txBody>
          </p:sp>
        </p:grp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A1CE44F-6FCE-344B-B3C8-FD27D7842D29}"/>
                </a:ext>
              </a:extLst>
            </p:cNvPr>
            <p:cNvGrpSpPr/>
            <p:nvPr/>
          </p:nvGrpSpPr>
          <p:grpSpPr>
            <a:xfrm>
              <a:off x="223287" y="2564904"/>
              <a:ext cx="1905000" cy="1905000"/>
              <a:chOff x="678095" y="3235619"/>
              <a:chExt cx="1905000" cy="19050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5985DA-2195-6140-BEEB-975B2C46A6D8}"/>
                  </a:ext>
                </a:extLst>
              </p:cNvPr>
              <p:cNvSpPr/>
              <p:nvPr/>
            </p:nvSpPr>
            <p:spPr>
              <a:xfrm>
                <a:off x="895573" y="4600877"/>
                <a:ext cx="151592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Protection</a:t>
                </a:r>
              </a:p>
            </p:txBody>
          </p:sp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59C7BF67-CF87-BC49-A4C0-8494CD439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095" y="3235619"/>
                <a:ext cx="1905000" cy="1905000"/>
              </a:xfrm>
              <a:prstGeom prst="rect">
                <a:avLst/>
              </a:prstGeom>
            </p:spPr>
          </p:pic>
        </p:grp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C87CAFA3-C4D7-AE45-9F7A-D64D0B8DF6E6}"/>
                </a:ext>
              </a:extLst>
            </p:cNvPr>
            <p:cNvGrpSpPr/>
            <p:nvPr/>
          </p:nvGrpSpPr>
          <p:grpSpPr>
            <a:xfrm>
              <a:off x="2563235" y="4653464"/>
              <a:ext cx="1715757" cy="1735889"/>
              <a:chOff x="3776807" y="4384251"/>
              <a:chExt cx="1715757" cy="173588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CC0843-6877-D440-9CB9-F71C6E732C33}"/>
                  </a:ext>
                </a:extLst>
              </p:cNvPr>
              <p:cNvSpPr/>
              <p:nvPr/>
            </p:nvSpPr>
            <p:spPr>
              <a:xfrm>
                <a:off x="3880023" y="5812363"/>
                <a:ext cx="15093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Mitigation</a:t>
                </a:r>
              </a:p>
            </p:txBody>
          </p:sp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960F7BC4-8023-A74D-8B6F-8CAEED64C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6807" y="4384251"/>
                <a:ext cx="1715757" cy="1715757"/>
              </a:xfrm>
              <a:prstGeom prst="rect">
                <a:avLst/>
              </a:prstGeom>
            </p:spPr>
          </p:pic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4F171425-682C-7649-A3F2-F0686219A61D}"/>
                </a:ext>
              </a:extLst>
            </p:cNvPr>
            <p:cNvGrpSpPr/>
            <p:nvPr/>
          </p:nvGrpSpPr>
          <p:grpSpPr>
            <a:xfrm>
              <a:off x="2373992" y="636415"/>
              <a:ext cx="1905000" cy="1905000"/>
              <a:chOff x="3367088" y="1055693"/>
              <a:chExt cx="1905000" cy="1905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D68DB32-8BCB-D84E-A3C8-BA4A00018955}"/>
                  </a:ext>
                </a:extLst>
              </p:cNvPr>
              <p:cNvSpPr/>
              <p:nvPr/>
            </p:nvSpPr>
            <p:spPr>
              <a:xfrm>
                <a:off x="3548698" y="2579485"/>
                <a:ext cx="159742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Intelligence</a:t>
                </a:r>
              </a:p>
            </p:txBody>
          </p:sp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CE40930B-2B15-0E4C-B7D3-4A753999F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7088" y="1055693"/>
                <a:ext cx="1905000" cy="1905000"/>
              </a:xfrm>
              <a:prstGeom prst="rect">
                <a:avLst/>
              </a:prstGeom>
            </p:spPr>
          </p:pic>
        </p:grp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F4B3857D-DA89-EC4F-9F13-8F7D1E410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5222" y="2349450"/>
              <a:ext cx="1715757" cy="1715757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E0F574-736D-0241-8AFD-DE75FA095137}"/>
                </a:ext>
              </a:extLst>
            </p:cNvPr>
            <p:cNvSpPr/>
            <p:nvPr/>
          </p:nvSpPr>
          <p:spPr>
            <a:xfrm>
              <a:off x="2458408" y="3757750"/>
              <a:ext cx="189686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fr-FR" b="1" dirty="0" err="1">
                  <a:solidFill>
                    <a:schemeClr val="accent2"/>
                  </a:solidFill>
                  <a:latin typeface="+mj-lt"/>
                </a:rPr>
                <a:t>Threat</a:t>
              </a:r>
              <a:r>
                <a:rPr lang="fr-FR" b="1" dirty="0">
                  <a:solidFill>
                    <a:schemeClr val="accent2"/>
                  </a:solidFill>
                </a:rPr>
                <a:t> </a:t>
              </a:r>
              <a:br>
                <a:rPr lang="fr-FR" b="1" dirty="0">
                  <a:solidFill>
                    <a:schemeClr val="accent2"/>
                  </a:solidFill>
                </a:rPr>
              </a:br>
              <a:r>
                <a:rPr lang="fr-FR" b="1" dirty="0">
                  <a:solidFill>
                    <a:schemeClr val="accent2"/>
                  </a:solidFill>
                  <a:latin typeface="+mj-lt"/>
                </a:rPr>
                <a:t>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2851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ulnerabilities threats model">
            <a:extLst>
              <a:ext uri="{FF2B5EF4-FFF2-40B4-BE49-F238E27FC236}">
                <a16:creationId xmlns:a16="http://schemas.microsoft.com/office/drawing/2014/main" id="{09AE8BD6-1D2B-1142-9CCB-4C2249DFC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1208" y="-747464"/>
            <a:ext cx="5328592" cy="399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Bouée 2">
            <a:extLst>
              <a:ext uri="{FF2B5EF4-FFF2-40B4-BE49-F238E27FC236}">
                <a16:creationId xmlns:a16="http://schemas.microsoft.com/office/drawing/2014/main" id="{4B1A869C-F905-1C48-A57B-FF75F614D8F6}"/>
              </a:ext>
            </a:extLst>
          </p:cNvPr>
          <p:cNvSpPr/>
          <p:nvPr/>
        </p:nvSpPr>
        <p:spPr>
          <a:xfrm>
            <a:off x="2159732" y="980728"/>
            <a:ext cx="4723767" cy="4896544"/>
          </a:xfrm>
          <a:prstGeom prst="donut">
            <a:avLst>
              <a:gd name="adj" fmla="val 323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>
              <a:solidFill>
                <a:schemeClr val="tx1"/>
              </a:solidFill>
            </a:endParaRP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945EB0B2-A88C-A640-8B58-829348C66217}"/>
              </a:ext>
            </a:extLst>
          </p:cNvPr>
          <p:cNvSpPr/>
          <p:nvPr/>
        </p:nvSpPr>
        <p:spPr>
          <a:xfrm rot="5400000">
            <a:off x="4215580" y="687837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064BCB92-F6C4-1441-AE9D-B878FE038A1A}"/>
              </a:ext>
            </a:extLst>
          </p:cNvPr>
          <p:cNvSpPr/>
          <p:nvPr/>
        </p:nvSpPr>
        <p:spPr>
          <a:xfrm rot="16200000">
            <a:off x="4318305" y="5372096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B7DC1803-CC46-D445-A15B-2B246EAE893A}"/>
              </a:ext>
            </a:extLst>
          </p:cNvPr>
          <p:cNvSpPr/>
          <p:nvPr/>
        </p:nvSpPr>
        <p:spPr>
          <a:xfrm>
            <a:off x="1911493" y="1812520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Menaces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13B8ADE1-C328-8D40-B2D7-FC7F6193ACD4}"/>
              </a:ext>
            </a:extLst>
          </p:cNvPr>
          <p:cNvSpPr/>
          <p:nvPr/>
        </p:nvSpPr>
        <p:spPr>
          <a:xfrm>
            <a:off x="5278546" y="1812520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Attaques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2674ABDA-5642-744E-9424-4F9A08E9D3BB}"/>
              </a:ext>
            </a:extLst>
          </p:cNvPr>
          <p:cNvSpPr/>
          <p:nvPr/>
        </p:nvSpPr>
        <p:spPr>
          <a:xfrm>
            <a:off x="1386413" y="3272914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Actifs</a:t>
            </a: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5A6A436E-0278-4848-AF44-E12E85C1BFFD}"/>
              </a:ext>
            </a:extLst>
          </p:cNvPr>
          <p:cNvSpPr/>
          <p:nvPr/>
        </p:nvSpPr>
        <p:spPr>
          <a:xfrm>
            <a:off x="5508222" y="3272914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Vulnerabilités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EA6CECBD-0155-394D-936A-A3F093CEA02F}"/>
              </a:ext>
            </a:extLst>
          </p:cNvPr>
          <p:cNvSpPr/>
          <p:nvPr/>
        </p:nvSpPr>
        <p:spPr>
          <a:xfrm>
            <a:off x="1857316" y="4753747"/>
            <a:ext cx="2664297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Contremesures</a:t>
            </a: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FD761266-737E-A94E-9EBD-2127F8D54FB6}"/>
              </a:ext>
            </a:extLst>
          </p:cNvPr>
          <p:cNvSpPr/>
          <p:nvPr/>
        </p:nvSpPr>
        <p:spPr>
          <a:xfrm>
            <a:off x="5132614" y="4714842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Risques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583A275-C645-A14E-87E5-C39CA9422797}"/>
              </a:ext>
            </a:extLst>
          </p:cNvPr>
          <p:cNvSpPr txBox="1"/>
          <p:nvPr/>
        </p:nvSpPr>
        <p:spPr>
          <a:xfrm>
            <a:off x="3681364" y="360195"/>
            <a:ext cx="14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matérialisent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5124614-4723-B643-BC46-BF9E133E26C7}"/>
              </a:ext>
            </a:extLst>
          </p:cNvPr>
          <p:cNvSpPr txBox="1"/>
          <p:nvPr/>
        </p:nvSpPr>
        <p:spPr>
          <a:xfrm>
            <a:off x="532876" y="2587863"/>
            <a:ext cx="162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Compromis par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0C974B-8DFA-6847-B07D-205D136419D8}"/>
              </a:ext>
            </a:extLst>
          </p:cNvPr>
          <p:cNvSpPr txBox="1"/>
          <p:nvPr/>
        </p:nvSpPr>
        <p:spPr>
          <a:xfrm>
            <a:off x="1044913" y="4177112"/>
            <a:ext cx="111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protègent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B50A1F0-0EC6-6F40-A031-FFF98FAA2D5C}"/>
              </a:ext>
            </a:extLst>
          </p:cNvPr>
          <p:cNvSpPr txBox="1"/>
          <p:nvPr/>
        </p:nvSpPr>
        <p:spPr>
          <a:xfrm>
            <a:off x="3988080" y="6168118"/>
            <a:ext cx="159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Est couvert par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C95D538-7C32-5145-A724-FD3E32DDFE20}"/>
              </a:ext>
            </a:extLst>
          </p:cNvPr>
          <p:cNvSpPr txBox="1"/>
          <p:nvPr/>
        </p:nvSpPr>
        <p:spPr>
          <a:xfrm>
            <a:off x="6793308" y="4094065"/>
            <a:ext cx="120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exposent à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A14DA89-B876-B44C-B08C-E29DCF58CDE6}"/>
              </a:ext>
            </a:extLst>
          </p:cNvPr>
          <p:cNvSpPr txBox="1"/>
          <p:nvPr/>
        </p:nvSpPr>
        <p:spPr>
          <a:xfrm>
            <a:off x="6883499" y="2540000"/>
            <a:ext cx="113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exploitent</a:t>
            </a:r>
          </a:p>
        </p:txBody>
      </p:sp>
    </p:spTree>
    <p:extLst>
      <p:ext uri="{BB962C8B-B14F-4D97-AF65-F5344CB8AC3E}">
        <p14:creationId xmlns:p14="http://schemas.microsoft.com/office/powerpoint/2010/main" val="38220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1">
            <a:extLst>
              <a:ext uri="{FF2B5EF4-FFF2-40B4-BE49-F238E27FC236}">
                <a16:creationId xmlns:a16="http://schemas.microsoft.com/office/drawing/2014/main" id="{410AB4B8-6F80-9543-BB5B-31685F8E76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6081568"/>
              </p:ext>
            </p:extLst>
          </p:nvPr>
        </p:nvGraphicFramePr>
        <p:xfrm>
          <a:off x="-3526379" y="4812778"/>
          <a:ext cx="1607435" cy="1810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12">
            <a:extLst>
              <a:ext uri="{FF2B5EF4-FFF2-40B4-BE49-F238E27FC236}">
                <a16:creationId xmlns:a16="http://schemas.microsoft.com/office/drawing/2014/main" id="{0223CE23-5258-4D40-98D2-598971735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944312"/>
            <a:ext cx="301513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 et savoir faire</a:t>
            </a:r>
            <a:endParaRPr lang="en-GB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2987D660-A3CA-7E48-B6F2-6E73C05FF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1" y="940343"/>
            <a:ext cx="2962258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et actifs du SI</a:t>
            </a: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1AF41326-ED6A-8342-A187-7411636D6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2" y="2854868"/>
            <a:ext cx="301513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 externes</a:t>
            </a:r>
          </a:p>
        </p:txBody>
      </p:sp>
      <p:sp>
        <p:nvSpPr>
          <p:cNvPr id="6" name="Bent Arrow 15">
            <a:extLst>
              <a:ext uri="{FF2B5EF4-FFF2-40B4-BE49-F238E27FC236}">
                <a16:creationId xmlns:a16="http://schemas.microsoft.com/office/drawing/2014/main" id="{432F55B1-E2F9-0744-95EE-907D6C2BB38A}"/>
              </a:ext>
            </a:extLst>
          </p:cNvPr>
          <p:cNvSpPr/>
          <p:nvPr/>
        </p:nvSpPr>
        <p:spPr>
          <a:xfrm rot="5400000">
            <a:off x="3553619" y="2133557"/>
            <a:ext cx="1179513" cy="685800"/>
          </a:xfrm>
          <a:prstGeom prst="bent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/>
          <a:lstStyle/>
          <a:p>
            <a:pPr algn="ctr">
              <a:defRPr/>
            </a:pPr>
            <a:endParaRPr lang="en-GB" sz="1100" dirty="0">
              <a:solidFill>
                <a:srgbClr val="000000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7" name="Rounded Rectangle 16">
            <a:extLst>
              <a:ext uri="{FF2B5EF4-FFF2-40B4-BE49-F238E27FC236}">
                <a16:creationId xmlns:a16="http://schemas.microsoft.com/office/drawing/2014/main" id="{0E60996B-D5B7-CB4F-A0AA-627E472D1B5E}"/>
              </a:ext>
            </a:extLst>
          </p:cNvPr>
          <p:cNvSpPr/>
          <p:nvPr/>
        </p:nvSpPr>
        <p:spPr>
          <a:xfrm>
            <a:off x="5373292" y="1340600"/>
            <a:ext cx="2783681" cy="1116013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Catalogue des scénarios de menace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Listes dynamiques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Flux de veille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Expérience antérieure sur incident</a:t>
            </a: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DC35C4A4-B1E5-3E43-87C0-E11F76F933A8}"/>
              </a:ext>
            </a:extLst>
          </p:cNvPr>
          <p:cNvSpPr/>
          <p:nvPr/>
        </p:nvSpPr>
        <p:spPr>
          <a:xfrm>
            <a:off x="916782" y="1296150"/>
            <a:ext cx="2783681" cy="1493838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sondes de sécurité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points d’accès et de contrôle de politique SSI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systèmes et applications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réseau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équipements de chiffrement</a:t>
            </a:r>
          </a:p>
        </p:txBody>
      </p:sp>
      <p:sp>
        <p:nvSpPr>
          <p:cNvPr id="9" name="Bent Arrow 18">
            <a:extLst>
              <a:ext uri="{FF2B5EF4-FFF2-40B4-BE49-F238E27FC236}">
                <a16:creationId xmlns:a16="http://schemas.microsoft.com/office/drawing/2014/main" id="{F769E0A8-D0D9-3049-9F9A-662EF816D2CF}"/>
              </a:ext>
            </a:extLst>
          </p:cNvPr>
          <p:cNvSpPr/>
          <p:nvPr/>
        </p:nvSpPr>
        <p:spPr>
          <a:xfrm rot="5400000" flipV="1">
            <a:off x="4347766" y="2143082"/>
            <a:ext cx="1184275" cy="661988"/>
          </a:xfrm>
          <a:prstGeom prst="bent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/>
          <a:lstStyle/>
          <a:p>
            <a:pPr algn="ctr">
              <a:defRPr/>
            </a:pPr>
            <a:endParaRPr lang="en-GB" sz="1100" dirty="0">
              <a:solidFill>
                <a:srgbClr val="000000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10" name="Rounded Rectangle 19">
            <a:extLst>
              <a:ext uri="{FF2B5EF4-FFF2-40B4-BE49-F238E27FC236}">
                <a16:creationId xmlns:a16="http://schemas.microsoft.com/office/drawing/2014/main" id="{FAB0EC22-E461-EA42-A2AA-84A5697AD7DD}"/>
              </a:ext>
            </a:extLst>
          </p:cNvPr>
          <p:cNvSpPr/>
          <p:nvPr/>
        </p:nvSpPr>
        <p:spPr>
          <a:xfrm>
            <a:off x="916782" y="3223376"/>
            <a:ext cx="2783681" cy="911225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Sources de malware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Rapport de scan vulnérabilité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Base de Threat Intelligence interne client</a:t>
            </a:r>
          </a:p>
        </p:txBody>
      </p:sp>
      <p:sp>
        <p:nvSpPr>
          <p:cNvPr id="11" name="Rounded Rectangle 20">
            <a:extLst>
              <a:ext uri="{FF2B5EF4-FFF2-40B4-BE49-F238E27FC236}">
                <a16:creationId xmlns:a16="http://schemas.microsoft.com/office/drawing/2014/main" id="{B6867133-D6D4-9648-9AB1-EA2EB70D79E0}"/>
              </a:ext>
            </a:extLst>
          </p:cNvPr>
          <p:cNvSpPr/>
          <p:nvPr/>
        </p:nvSpPr>
        <p:spPr>
          <a:xfrm>
            <a:off x="2377482" y="5082339"/>
            <a:ext cx="2080022" cy="1370997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Type de notification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Criticité et priorité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Instructions de supervision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Instructions spécifiques de </a:t>
            </a:r>
            <a:r>
              <a:rPr lang="fr-FR" sz="12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remediation</a:t>
            </a:r>
            <a:endParaRPr lang="fr-FR" sz="1200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30">
            <a:extLst>
              <a:ext uri="{FF2B5EF4-FFF2-40B4-BE49-F238E27FC236}">
                <a16:creationId xmlns:a16="http://schemas.microsoft.com/office/drawing/2014/main" id="{239061AC-F6BA-3D45-92F4-20C2C89C9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679" y="4687637"/>
            <a:ext cx="1070385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Alertes</a:t>
            </a:r>
          </a:p>
        </p:txBody>
      </p:sp>
      <p:pic>
        <p:nvPicPr>
          <p:cNvPr id="13" name="Picture 179" descr="P CALL CENTRE">
            <a:extLst>
              <a:ext uri="{FF2B5EF4-FFF2-40B4-BE49-F238E27FC236}">
                <a16:creationId xmlns:a16="http://schemas.microsoft.com/office/drawing/2014/main" id="{E7D53A2E-564F-744A-965A-5A6CE2D22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4864" y="3855270"/>
            <a:ext cx="964406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3">
            <a:extLst>
              <a:ext uri="{FF2B5EF4-FFF2-40B4-BE49-F238E27FC236}">
                <a16:creationId xmlns:a16="http://schemas.microsoft.com/office/drawing/2014/main" id="{946E0528-7170-4A46-916D-C35AF287D07E}"/>
              </a:ext>
            </a:extLst>
          </p:cNvPr>
          <p:cNvSpPr/>
          <p:nvPr/>
        </p:nvSpPr>
        <p:spPr>
          <a:xfrm>
            <a:off x="5373292" y="2988426"/>
            <a:ext cx="2783681" cy="765175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Activité normale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Activité a priori anormale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Besoins business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7CA93D10-1E87-9244-8608-C93C7EEA3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2553243"/>
            <a:ext cx="3519188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Modélisation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risques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métier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6" name="ZoneTexte 21">
            <a:extLst>
              <a:ext uri="{FF2B5EF4-FFF2-40B4-BE49-F238E27FC236}">
                <a16:creationId xmlns:a16="http://schemas.microsoft.com/office/drawing/2014/main" id="{25D1E221-EA83-1F4F-957F-5B0B72020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2986" y="5294081"/>
            <a:ext cx="524486" cy="769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9" rIns="91432" bIns="45719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4400" b="1" dirty="0">
                <a:solidFill>
                  <a:schemeClr val="accent2"/>
                </a:solidFill>
              </a:rPr>
              <a:t>+</a:t>
            </a:r>
          </a:p>
        </p:txBody>
      </p:sp>
      <p:sp>
        <p:nvSpPr>
          <p:cNvPr id="17" name="TextBox 30">
            <a:extLst>
              <a:ext uri="{FF2B5EF4-FFF2-40B4-BE49-F238E27FC236}">
                <a16:creationId xmlns:a16="http://schemas.microsoft.com/office/drawing/2014/main" id="{A1EA4317-D991-B743-8F0E-D41085A53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4349085"/>
            <a:ext cx="332952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Rapports &amp; tableaux de 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</a:t>
            </a:r>
            <a:endParaRPr lang="en-GB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9A78DCF-79C0-C248-BEC5-58E9B0881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257" y="4975768"/>
            <a:ext cx="2387204" cy="1484304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DD848E1A-D0CB-F046-99FF-2510E4F6CB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9625995"/>
              </p:ext>
            </p:extLst>
          </p:nvPr>
        </p:nvGraphicFramePr>
        <p:xfrm>
          <a:off x="3744933" y="2856523"/>
          <a:ext cx="1552895" cy="192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186599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log management">
            <a:extLst>
              <a:ext uri="{FF2B5EF4-FFF2-40B4-BE49-F238E27FC236}">
                <a16:creationId xmlns:a16="http://schemas.microsoft.com/office/drawing/2014/main" id="{0BF62DCB-68D5-D449-8586-B01BDA13F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484784"/>
            <a:ext cx="57150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96F592B-A23A-504F-A90E-9CC048A23BA4}"/>
              </a:ext>
            </a:extLst>
          </p:cNvPr>
          <p:cNvSpPr/>
          <p:nvPr/>
        </p:nvSpPr>
        <p:spPr>
          <a:xfrm>
            <a:off x="3095836" y="2492896"/>
            <a:ext cx="2952328" cy="50405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Log Management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95C5F5A-04D7-824C-AE8D-FC6391A4A4F7}"/>
              </a:ext>
            </a:extLst>
          </p:cNvPr>
          <p:cNvSpPr/>
          <p:nvPr/>
        </p:nvSpPr>
        <p:spPr>
          <a:xfrm>
            <a:off x="1907704" y="4077072"/>
            <a:ext cx="5256584" cy="7200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057318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7046838-A927-B241-9491-6BD486FF03E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59607" y="552997"/>
            <a:ext cx="7040785" cy="836613"/>
          </a:xfrm>
          <a:prstGeom prst="homePlate">
            <a:avLst>
              <a:gd name="adj" fmla="val 18348"/>
            </a:avLst>
          </a:prstGeom>
          <a:solidFill>
            <a:srgbClr val="D6D6D6"/>
          </a:solidFill>
          <a:ln w="9525">
            <a:noFill/>
            <a:miter lim="800000"/>
            <a:headEnd/>
            <a:tailEnd/>
          </a:ln>
        </p:spPr>
        <p:txBody>
          <a:bodyPr lIns="90484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1200" b="1" kern="0">
              <a:solidFill>
                <a:prstClr val="black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3" name="AutoShape 9">
            <a:extLst>
              <a:ext uri="{FF2B5EF4-FFF2-40B4-BE49-F238E27FC236}">
                <a16:creationId xmlns:a16="http://schemas.microsoft.com/office/drawing/2014/main" id="{CC1E49B4-1043-B943-84B9-82D8A0679C8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43526" y="692696"/>
            <a:ext cx="2121694" cy="573088"/>
          </a:xfrm>
          <a:prstGeom prst="chevron">
            <a:avLst>
              <a:gd name="adj" fmla="val 18242"/>
            </a:avLst>
          </a:prstGeom>
          <a:solidFill>
            <a:sysClr val="window" lastClr="FFFFFF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Analyse de l’existant</a:t>
            </a:r>
          </a:p>
        </p:txBody>
      </p:sp>
      <p:sp>
        <p:nvSpPr>
          <p:cNvPr id="4" name="AutoShape 9">
            <a:extLst>
              <a:ext uri="{FF2B5EF4-FFF2-40B4-BE49-F238E27FC236}">
                <a16:creationId xmlns:a16="http://schemas.microsoft.com/office/drawing/2014/main" id="{458F6FAE-CDBB-3F4A-9F6A-7932DBA88F0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59632" y="692696"/>
            <a:ext cx="4205288" cy="573088"/>
          </a:xfrm>
          <a:prstGeom prst="chevron">
            <a:avLst>
              <a:gd name="adj" fmla="val 18254"/>
            </a:avLst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Analyse de la menace et </a:t>
            </a:r>
            <a:b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</a:b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scénarios de détection associés</a:t>
            </a:r>
          </a:p>
        </p:txBody>
      </p:sp>
      <p:sp>
        <p:nvSpPr>
          <p:cNvPr id="5" name="ZoneTexte 50">
            <a:extLst>
              <a:ext uri="{FF2B5EF4-FFF2-40B4-BE49-F238E27FC236}">
                <a16:creationId xmlns:a16="http://schemas.microsoft.com/office/drawing/2014/main" id="{EEF0EE40-459C-3B41-ABC4-F6FB34B76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094" y="1835696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R0</a:t>
            </a:r>
          </a:p>
        </p:txBody>
      </p:sp>
      <p:sp>
        <p:nvSpPr>
          <p:cNvPr id="6" name="ZoneTexte 51">
            <a:extLst>
              <a:ext uri="{FF2B5EF4-FFF2-40B4-BE49-F238E27FC236}">
                <a16:creationId xmlns:a16="http://schemas.microsoft.com/office/drawing/2014/main" id="{726650C8-0B9C-8A42-96B2-EB6F16019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3755" y="1835696"/>
            <a:ext cx="1320402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compromission des données sensibles</a:t>
            </a:r>
          </a:p>
        </p:txBody>
      </p:sp>
      <p:sp>
        <p:nvSpPr>
          <p:cNvPr id="7" name="ZoneTexte 52">
            <a:extLst>
              <a:ext uri="{FF2B5EF4-FFF2-40B4-BE49-F238E27FC236}">
                <a16:creationId xmlns:a16="http://schemas.microsoft.com/office/drawing/2014/main" id="{79EB0D4A-54A3-C24F-9179-1E75EB6F5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094" y="2051596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R1</a:t>
            </a:r>
          </a:p>
        </p:txBody>
      </p:sp>
      <p:sp>
        <p:nvSpPr>
          <p:cNvPr id="8" name="ZoneTexte 53">
            <a:extLst>
              <a:ext uri="{FF2B5EF4-FFF2-40B4-BE49-F238E27FC236}">
                <a16:creationId xmlns:a16="http://schemas.microsoft.com/office/drawing/2014/main" id="{0377EC73-E47E-5943-B6F0-D4508AED6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6133" y="2051596"/>
            <a:ext cx="1318023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corruption des données de production</a:t>
            </a:r>
          </a:p>
        </p:txBody>
      </p:sp>
      <p:sp>
        <p:nvSpPr>
          <p:cNvPr id="9" name="ZoneTexte 54">
            <a:extLst>
              <a:ext uri="{FF2B5EF4-FFF2-40B4-BE49-F238E27FC236}">
                <a16:creationId xmlns:a16="http://schemas.microsoft.com/office/drawing/2014/main" id="{56C02AF9-DDF7-234B-96DD-F633EF770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284" y="2269084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R2</a:t>
            </a:r>
          </a:p>
        </p:txBody>
      </p:sp>
      <p:sp>
        <p:nvSpPr>
          <p:cNvPr id="10" name="ZoneTexte 55">
            <a:extLst>
              <a:ext uri="{FF2B5EF4-FFF2-40B4-BE49-F238E27FC236}">
                <a16:creationId xmlns:a16="http://schemas.microsoft.com/office/drawing/2014/main" id="{780AA7B6-5583-7849-851F-83EF96303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214" y="2270672"/>
            <a:ext cx="134294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11" name="ZoneTexte 56">
            <a:extLst>
              <a:ext uri="{FF2B5EF4-FFF2-40B4-BE49-F238E27FC236}">
                <a16:creationId xmlns:a16="http://schemas.microsoft.com/office/drawing/2014/main" id="{3B1F8A57-B7F0-D345-973B-762F8C70B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829" y="2397671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12" name="ZoneTexte 57">
            <a:extLst>
              <a:ext uri="{FF2B5EF4-FFF2-40B4-BE49-F238E27FC236}">
                <a16:creationId xmlns:a16="http://schemas.microsoft.com/office/drawing/2014/main" id="{E5AE386A-3F67-B240-A38F-842316ACB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476" y="2584996"/>
            <a:ext cx="269618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Rn</a:t>
            </a:r>
          </a:p>
        </p:txBody>
      </p:sp>
      <p:sp>
        <p:nvSpPr>
          <p:cNvPr id="13" name="ZoneTexte 58">
            <a:extLst>
              <a:ext uri="{FF2B5EF4-FFF2-40B4-BE49-F238E27FC236}">
                <a16:creationId xmlns:a16="http://schemas.microsoft.com/office/drawing/2014/main" id="{D64857A2-FBC6-BA47-91E8-F7977667F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977" y="2584996"/>
            <a:ext cx="134294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14" name="ZoneTexte 59">
            <a:extLst>
              <a:ext uri="{FF2B5EF4-FFF2-40B4-BE49-F238E27FC236}">
                <a16:creationId xmlns:a16="http://schemas.microsoft.com/office/drawing/2014/main" id="{B517DA19-7FA8-5B42-86CE-E081E6893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5141" y="1589634"/>
            <a:ext cx="1649016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schemeClr val="bg1"/>
                </a:solidFill>
                <a:latin typeface="+mn-lt"/>
              </a:rPr>
              <a:t>RISQUES IDENTIFIES</a:t>
            </a:r>
          </a:p>
        </p:txBody>
      </p:sp>
      <p:sp>
        <p:nvSpPr>
          <p:cNvPr id="15" name="ZoneTexte 60">
            <a:extLst>
              <a:ext uri="{FF2B5EF4-FFF2-40B4-BE49-F238E27FC236}">
                <a16:creationId xmlns:a16="http://schemas.microsoft.com/office/drawing/2014/main" id="{C9F01870-2F3D-CC44-8CEE-B864F220C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4" y="2034134"/>
            <a:ext cx="29045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M0</a:t>
            </a:r>
          </a:p>
        </p:txBody>
      </p:sp>
      <p:sp>
        <p:nvSpPr>
          <p:cNvPr id="16" name="ZoneTexte 61">
            <a:extLst>
              <a:ext uri="{FF2B5EF4-FFF2-40B4-BE49-F238E27FC236}">
                <a16:creationId xmlns:a16="http://schemas.microsoft.com/office/drawing/2014/main" id="{C40A7B4D-8BB6-9B42-8B5A-5B097E28D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49" y="2035722"/>
            <a:ext cx="148137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Augmentation des droits de l’admin.</a:t>
            </a:r>
          </a:p>
        </p:txBody>
      </p:sp>
      <p:sp>
        <p:nvSpPr>
          <p:cNvPr id="17" name="ZoneTexte 62">
            <a:extLst>
              <a:ext uri="{FF2B5EF4-FFF2-40B4-BE49-F238E27FC236}">
                <a16:creationId xmlns:a16="http://schemas.microsoft.com/office/drawing/2014/main" id="{FDD95BC6-1EF2-BD45-BA6E-4A9197DCF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3" y="2250033"/>
            <a:ext cx="30145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M1</a:t>
            </a:r>
          </a:p>
        </p:txBody>
      </p:sp>
      <p:sp>
        <p:nvSpPr>
          <p:cNvPr id="18" name="ZoneTexte 63">
            <a:extLst>
              <a:ext uri="{FF2B5EF4-FFF2-40B4-BE49-F238E27FC236}">
                <a16:creationId xmlns:a16="http://schemas.microsoft.com/office/drawing/2014/main" id="{EEF1210B-2F1F-8946-9F25-EF174E899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709" y="2251622"/>
            <a:ext cx="143566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Augmentation des privilèges</a:t>
            </a:r>
          </a:p>
        </p:txBody>
      </p:sp>
      <p:sp>
        <p:nvSpPr>
          <p:cNvPr id="19" name="ZoneTexte 64">
            <a:extLst>
              <a:ext uri="{FF2B5EF4-FFF2-40B4-BE49-F238E27FC236}">
                <a16:creationId xmlns:a16="http://schemas.microsoft.com/office/drawing/2014/main" id="{1B9ED112-FFBA-CC42-A3E1-9DEEAE83C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4" y="2469109"/>
            <a:ext cx="29045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M2</a:t>
            </a:r>
          </a:p>
        </p:txBody>
      </p:sp>
      <p:sp>
        <p:nvSpPr>
          <p:cNvPr id="20" name="ZoneTexte 65">
            <a:extLst>
              <a:ext uri="{FF2B5EF4-FFF2-40B4-BE49-F238E27FC236}">
                <a16:creationId xmlns:a16="http://schemas.microsoft.com/office/drawing/2014/main" id="{61247722-0463-A54C-8078-185EDEE05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50" y="2469109"/>
            <a:ext cx="148137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Installation d’un Virus</a:t>
            </a:r>
          </a:p>
        </p:txBody>
      </p:sp>
      <p:sp>
        <p:nvSpPr>
          <p:cNvPr id="21" name="ZoneTexte 66">
            <a:extLst>
              <a:ext uri="{FF2B5EF4-FFF2-40B4-BE49-F238E27FC236}">
                <a16:creationId xmlns:a16="http://schemas.microsoft.com/office/drawing/2014/main" id="{47F0F1F0-8D17-F442-8E52-C346EDDBE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5879" y="2597696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22" name="ZoneTexte 67">
            <a:extLst>
              <a:ext uri="{FF2B5EF4-FFF2-40B4-BE49-F238E27FC236}">
                <a16:creationId xmlns:a16="http://schemas.microsoft.com/office/drawing/2014/main" id="{072ED19B-0DE2-544C-AC2E-DF4DB165C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8716" y="2783434"/>
            <a:ext cx="29366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Mn</a:t>
            </a:r>
          </a:p>
        </p:txBody>
      </p:sp>
      <p:sp>
        <p:nvSpPr>
          <p:cNvPr id="23" name="ZoneTexte 68">
            <a:extLst>
              <a:ext uri="{FF2B5EF4-FFF2-40B4-BE49-F238E27FC236}">
                <a16:creationId xmlns:a16="http://schemas.microsoft.com/office/drawing/2014/main" id="{0E4A6B20-0706-0B47-B402-2F69963ED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48" y="2785021"/>
            <a:ext cx="148732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24" name="ZoneTexte 69">
            <a:extLst>
              <a:ext uri="{FF2B5EF4-FFF2-40B4-BE49-F238E27FC236}">
                <a16:creationId xmlns:a16="http://schemas.microsoft.com/office/drawing/2014/main" id="{6F538353-B08E-0446-8173-EDC85C04E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0382" y="1788071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SCENARIOS DE MENACE</a:t>
            </a:r>
          </a:p>
        </p:txBody>
      </p:sp>
      <p:cxnSp>
        <p:nvCxnSpPr>
          <p:cNvPr id="25" name="Connecteur droit avec flèche 70">
            <a:extLst>
              <a:ext uri="{FF2B5EF4-FFF2-40B4-BE49-F238E27FC236}">
                <a16:creationId xmlns:a16="http://schemas.microsoft.com/office/drawing/2014/main" id="{DD7B7B67-DCBB-7849-AB19-8F6DBC3FAB39}"/>
              </a:ext>
            </a:extLst>
          </p:cNvPr>
          <p:cNvCxnSpPr>
            <a:cxnSpLocks noChangeShapeType="1"/>
            <a:stCxn id="15" idx="1"/>
          </p:cNvCxnSpPr>
          <p:nvPr/>
        </p:nvCxnSpPr>
        <p:spPr bwMode="auto">
          <a:xfrm flipH="1" flipV="1">
            <a:off x="3182492" y="1942067"/>
            <a:ext cx="273842" cy="18439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Connecteur droit avec flèche 71">
            <a:extLst>
              <a:ext uri="{FF2B5EF4-FFF2-40B4-BE49-F238E27FC236}">
                <a16:creationId xmlns:a16="http://schemas.microsoft.com/office/drawing/2014/main" id="{2C90A8DE-6051-CC49-AE8B-17B719724461}"/>
              </a:ext>
            </a:extLst>
          </p:cNvPr>
          <p:cNvCxnSpPr>
            <a:cxnSpLocks noChangeShapeType="1"/>
            <a:stCxn id="17" idx="1"/>
          </p:cNvCxnSpPr>
          <p:nvPr/>
        </p:nvCxnSpPr>
        <p:spPr bwMode="auto">
          <a:xfrm flipH="1" flipV="1">
            <a:off x="3183685" y="1942068"/>
            <a:ext cx="272648" cy="40029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Connecteur droit avec flèche 72">
            <a:extLst>
              <a:ext uri="{FF2B5EF4-FFF2-40B4-BE49-F238E27FC236}">
                <a16:creationId xmlns:a16="http://schemas.microsoft.com/office/drawing/2014/main" id="{180902EA-E879-924E-B3A3-D8B12513DF51}"/>
              </a:ext>
            </a:extLst>
          </p:cNvPr>
          <p:cNvCxnSpPr>
            <a:cxnSpLocks noChangeShapeType="1"/>
            <a:stCxn id="19" idx="1"/>
            <a:endCxn id="6" idx="3"/>
          </p:cNvCxnSpPr>
          <p:nvPr/>
        </p:nvCxnSpPr>
        <p:spPr bwMode="auto">
          <a:xfrm flipH="1" flipV="1">
            <a:off x="3174157" y="1920333"/>
            <a:ext cx="282177" cy="6411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Connecteur droit avec flèche 73">
            <a:extLst>
              <a:ext uri="{FF2B5EF4-FFF2-40B4-BE49-F238E27FC236}">
                <a16:creationId xmlns:a16="http://schemas.microsoft.com/office/drawing/2014/main" id="{13C34564-31DA-EE4C-84CF-54995B2E4696}"/>
              </a:ext>
            </a:extLst>
          </p:cNvPr>
          <p:cNvCxnSpPr>
            <a:cxnSpLocks noChangeShapeType="1"/>
            <a:stCxn id="19" idx="1"/>
            <a:endCxn id="8" idx="3"/>
          </p:cNvCxnSpPr>
          <p:nvPr/>
        </p:nvCxnSpPr>
        <p:spPr bwMode="auto">
          <a:xfrm flipH="1" flipV="1">
            <a:off x="3174156" y="2136233"/>
            <a:ext cx="282178" cy="4252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Connecteur droit avec flèche 74">
            <a:extLst>
              <a:ext uri="{FF2B5EF4-FFF2-40B4-BE49-F238E27FC236}">
                <a16:creationId xmlns:a16="http://schemas.microsoft.com/office/drawing/2014/main" id="{EA59755F-D188-E445-8F7B-C6358989535D}"/>
              </a:ext>
            </a:extLst>
          </p:cNvPr>
          <p:cNvCxnSpPr>
            <a:cxnSpLocks noChangeShapeType="1"/>
            <a:stCxn id="19" idx="1"/>
            <a:endCxn id="10" idx="3"/>
          </p:cNvCxnSpPr>
          <p:nvPr/>
        </p:nvCxnSpPr>
        <p:spPr bwMode="auto">
          <a:xfrm flipH="1" flipV="1">
            <a:off x="3174157" y="2363003"/>
            <a:ext cx="282177" cy="19843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Connecteur droit avec flèche 75">
            <a:extLst>
              <a:ext uri="{FF2B5EF4-FFF2-40B4-BE49-F238E27FC236}">
                <a16:creationId xmlns:a16="http://schemas.microsoft.com/office/drawing/2014/main" id="{D5A044E7-157C-5543-942E-786EAEF87843}"/>
              </a:ext>
            </a:extLst>
          </p:cNvPr>
          <p:cNvCxnSpPr>
            <a:cxnSpLocks noChangeShapeType="1"/>
            <a:stCxn id="15" idx="1"/>
            <a:endCxn id="13" idx="3"/>
          </p:cNvCxnSpPr>
          <p:nvPr/>
        </p:nvCxnSpPr>
        <p:spPr bwMode="auto">
          <a:xfrm flipH="1">
            <a:off x="3178920" y="2126465"/>
            <a:ext cx="277414" cy="550862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Connecteur droit avec flèche 76">
            <a:extLst>
              <a:ext uri="{FF2B5EF4-FFF2-40B4-BE49-F238E27FC236}">
                <a16:creationId xmlns:a16="http://schemas.microsoft.com/office/drawing/2014/main" id="{A27F3D6D-2D6C-DA4B-B948-C729CC4FBC2D}"/>
              </a:ext>
            </a:extLst>
          </p:cNvPr>
          <p:cNvCxnSpPr>
            <a:cxnSpLocks noChangeShapeType="1"/>
            <a:stCxn id="22" idx="1"/>
            <a:endCxn id="13" idx="3"/>
          </p:cNvCxnSpPr>
          <p:nvPr/>
        </p:nvCxnSpPr>
        <p:spPr bwMode="auto">
          <a:xfrm flipH="1" flipV="1">
            <a:off x="3178920" y="2677327"/>
            <a:ext cx="279796" cy="19843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utoShape 2">
            <a:extLst>
              <a:ext uri="{FF2B5EF4-FFF2-40B4-BE49-F238E27FC236}">
                <a16:creationId xmlns:a16="http://schemas.microsoft.com/office/drawing/2014/main" id="{58CF26B0-2B0D-2B40-973C-5714CFF14CD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59606" y="4802735"/>
            <a:ext cx="7040785" cy="1069975"/>
          </a:xfrm>
          <a:prstGeom prst="homePlate">
            <a:avLst>
              <a:gd name="adj" fmla="val 18309"/>
            </a:avLst>
          </a:prstGeom>
          <a:solidFill>
            <a:srgbClr val="D6D6D6"/>
          </a:solidFill>
          <a:ln w="9525">
            <a:noFill/>
            <a:miter lim="800000"/>
            <a:headEnd/>
            <a:tailEnd/>
          </a:ln>
        </p:spPr>
        <p:txBody>
          <a:bodyPr lIns="90484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700" b="1" kern="0">
              <a:solidFill>
                <a:prstClr val="black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33" name="AutoShape 9">
            <a:extLst>
              <a:ext uri="{FF2B5EF4-FFF2-40B4-BE49-F238E27FC236}">
                <a16:creationId xmlns:a16="http://schemas.microsoft.com/office/drawing/2014/main" id="{20F3C2D1-6AD9-0F4E-89E1-A62E86D76BE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50170" y="4891635"/>
            <a:ext cx="1191815" cy="434975"/>
          </a:xfrm>
          <a:prstGeom prst="chevron">
            <a:avLst>
              <a:gd name="adj" fmla="val 18148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Identification des uses cases</a:t>
            </a:r>
          </a:p>
        </p:txBody>
      </p:sp>
      <p:sp>
        <p:nvSpPr>
          <p:cNvPr id="34" name="AutoShape 9">
            <a:extLst>
              <a:ext uri="{FF2B5EF4-FFF2-40B4-BE49-F238E27FC236}">
                <a16:creationId xmlns:a16="http://schemas.microsoft.com/office/drawing/2014/main" id="{87C8B9E4-3799-F641-B2C7-4174266E4088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968178" y="4893221"/>
            <a:ext cx="1476375" cy="433388"/>
          </a:xfrm>
          <a:prstGeom prst="chevron">
            <a:avLst>
              <a:gd name="adj" fmla="val 18168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>
                <a:solidFill>
                  <a:srgbClr val="C00000"/>
                </a:solidFill>
                <a:latin typeface="Helvetica 45 Light" panose="020B0404020002020204" pitchFamily="34" charset="0"/>
              </a:rPr>
              <a:t>Identification des éléments de détection</a:t>
            </a:r>
          </a:p>
        </p:txBody>
      </p:sp>
      <p:sp>
        <p:nvSpPr>
          <p:cNvPr id="35" name="AutoShape 9">
            <a:extLst>
              <a:ext uri="{FF2B5EF4-FFF2-40B4-BE49-F238E27FC236}">
                <a16:creationId xmlns:a16="http://schemas.microsoft.com/office/drawing/2014/main" id="{AB66AA66-65BD-4246-A418-85C831C592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639569" y="5209682"/>
            <a:ext cx="1334690" cy="563562"/>
          </a:xfrm>
          <a:prstGeom prst="chevron">
            <a:avLst>
              <a:gd name="adj" fmla="val 18201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Implémentation de points de contrôle complémentaires</a:t>
            </a:r>
          </a:p>
        </p:txBody>
      </p:sp>
      <p:sp>
        <p:nvSpPr>
          <p:cNvPr id="36" name="AutoShape 9">
            <a:extLst>
              <a:ext uri="{FF2B5EF4-FFF2-40B4-BE49-F238E27FC236}">
                <a16:creationId xmlns:a16="http://schemas.microsoft.com/office/drawing/2014/main" id="{A1720D77-005D-5C49-9863-6647CD0B3130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180485" y="4883710"/>
            <a:ext cx="1378743" cy="430213"/>
          </a:xfrm>
          <a:prstGeom prst="chevron">
            <a:avLst>
              <a:gd name="adj" fmla="val 18170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9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Implémentation</a:t>
            </a:r>
          </a:p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9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des uses cases</a:t>
            </a:r>
          </a:p>
        </p:txBody>
      </p:sp>
      <p:sp>
        <p:nvSpPr>
          <p:cNvPr id="37" name="ZoneTexte 83">
            <a:extLst>
              <a:ext uri="{FF2B5EF4-FFF2-40B4-BE49-F238E27FC236}">
                <a16:creationId xmlns:a16="http://schemas.microsoft.com/office/drawing/2014/main" id="{119571D8-15AD-244E-8036-C88E3D167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144" y="2219871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L0</a:t>
            </a:r>
          </a:p>
        </p:txBody>
      </p:sp>
      <p:sp>
        <p:nvSpPr>
          <p:cNvPr id="38" name="ZoneTexte 84">
            <a:extLst>
              <a:ext uri="{FF2B5EF4-FFF2-40B4-BE49-F238E27FC236}">
                <a16:creationId xmlns:a16="http://schemas.microsoft.com/office/drawing/2014/main" id="{408B6C88-1116-8E46-BDA7-D29E3C518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599" y="2221459"/>
            <a:ext cx="1528819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Authentifications des administrateurs</a:t>
            </a:r>
          </a:p>
        </p:txBody>
      </p:sp>
      <p:sp>
        <p:nvSpPr>
          <p:cNvPr id="39" name="ZoneTexte 85">
            <a:extLst>
              <a:ext uri="{FF2B5EF4-FFF2-40B4-BE49-F238E27FC236}">
                <a16:creationId xmlns:a16="http://schemas.microsoft.com/office/drawing/2014/main" id="{E7B2D075-6A04-8B4F-B2F0-C602F7EEF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144" y="2435771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L1</a:t>
            </a:r>
          </a:p>
        </p:txBody>
      </p:sp>
      <p:sp>
        <p:nvSpPr>
          <p:cNvPr id="40" name="ZoneTexte 86">
            <a:extLst>
              <a:ext uri="{FF2B5EF4-FFF2-40B4-BE49-F238E27FC236}">
                <a16:creationId xmlns:a16="http://schemas.microsoft.com/office/drawing/2014/main" id="{D925349A-8151-8B47-9A44-03614D174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599" y="2437359"/>
            <a:ext cx="152882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Modification des profils utilisateurs</a:t>
            </a:r>
          </a:p>
        </p:txBody>
      </p:sp>
      <p:sp>
        <p:nvSpPr>
          <p:cNvPr id="41" name="ZoneTexte 87">
            <a:extLst>
              <a:ext uri="{FF2B5EF4-FFF2-40B4-BE49-F238E27FC236}">
                <a16:creationId xmlns:a16="http://schemas.microsoft.com/office/drawing/2014/main" id="{F5665882-A06C-E042-BD19-30BFCC8F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2335" y="2654846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L2</a:t>
            </a:r>
          </a:p>
        </p:txBody>
      </p:sp>
      <p:sp>
        <p:nvSpPr>
          <p:cNvPr id="42" name="ZoneTexte 88">
            <a:extLst>
              <a:ext uri="{FF2B5EF4-FFF2-40B4-BE49-F238E27FC236}">
                <a16:creationId xmlns:a16="http://schemas.microsoft.com/office/drawing/2014/main" id="{2E165942-FF30-0F48-BB52-870BEE08D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0408" y="2656434"/>
            <a:ext cx="153358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Violation d’une règle du firewall</a:t>
            </a:r>
          </a:p>
        </p:txBody>
      </p:sp>
      <p:sp>
        <p:nvSpPr>
          <p:cNvPr id="43" name="ZoneTexte 89">
            <a:extLst>
              <a:ext uri="{FF2B5EF4-FFF2-40B4-BE49-F238E27FC236}">
                <a16:creationId xmlns:a16="http://schemas.microsoft.com/office/drawing/2014/main" id="{4C0078F0-32D3-DF47-9A94-BEC30CD19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1879" y="2783434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44" name="ZoneTexte 90">
            <a:extLst>
              <a:ext uri="{FF2B5EF4-FFF2-40B4-BE49-F238E27FC236}">
                <a16:creationId xmlns:a16="http://schemas.microsoft.com/office/drawing/2014/main" id="{7FF501BD-EC77-BF4D-B66C-43CB123CD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3526" y="2970759"/>
            <a:ext cx="25839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Ln</a:t>
            </a:r>
          </a:p>
        </p:txBody>
      </p:sp>
      <p:sp>
        <p:nvSpPr>
          <p:cNvPr id="45" name="ZoneTexte 91">
            <a:extLst>
              <a:ext uri="{FF2B5EF4-FFF2-40B4-BE49-F238E27FC236}">
                <a16:creationId xmlns:a16="http://schemas.microsoft.com/office/drawing/2014/main" id="{4884BBEF-A65A-1848-96A5-070FD0953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209" y="2964732"/>
            <a:ext cx="1527019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46" name="ZoneTexte 92">
            <a:extLst>
              <a:ext uri="{FF2B5EF4-FFF2-40B4-BE49-F238E27FC236}">
                <a16:creationId xmlns:a16="http://schemas.microsoft.com/office/drawing/2014/main" id="{8A8902DA-2BA5-524E-A904-0FF19BFA3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5191" y="1975396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LOGS DISPONIBLES</a:t>
            </a:r>
          </a:p>
        </p:txBody>
      </p:sp>
      <p:sp>
        <p:nvSpPr>
          <p:cNvPr id="47" name="Flèche vers le bas 93">
            <a:extLst>
              <a:ext uri="{FF2B5EF4-FFF2-40B4-BE49-F238E27FC236}">
                <a16:creationId xmlns:a16="http://schemas.microsoft.com/office/drawing/2014/main" id="{92978D95-23A6-F44A-9E08-69ABD7DB4753}"/>
              </a:ext>
            </a:extLst>
          </p:cNvPr>
          <p:cNvSpPr/>
          <p:nvPr/>
        </p:nvSpPr>
        <p:spPr>
          <a:xfrm>
            <a:off x="2006154" y="1341985"/>
            <a:ext cx="251222" cy="219075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48" name="Flèche vers le bas 94">
            <a:extLst>
              <a:ext uri="{FF2B5EF4-FFF2-40B4-BE49-F238E27FC236}">
                <a16:creationId xmlns:a16="http://schemas.microsoft.com/office/drawing/2014/main" id="{A459EACA-F65D-524B-848E-88E41C33B3CB}"/>
              </a:ext>
            </a:extLst>
          </p:cNvPr>
          <p:cNvSpPr/>
          <p:nvPr/>
        </p:nvSpPr>
        <p:spPr>
          <a:xfrm>
            <a:off x="6603157" y="1341984"/>
            <a:ext cx="250031" cy="633412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49" name="Flèche vers le bas 95">
            <a:extLst>
              <a:ext uri="{FF2B5EF4-FFF2-40B4-BE49-F238E27FC236}">
                <a16:creationId xmlns:a16="http://schemas.microsoft.com/office/drawing/2014/main" id="{D5F795EA-4665-8946-A3CE-F2DDB3977000}"/>
              </a:ext>
            </a:extLst>
          </p:cNvPr>
          <p:cNvSpPr/>
          <p:nvPr/>
        </p:nvSpPr>
        <p:spPr>
          <a:xfrm>
            <a:off x="4271913" y="1341985"/>
            <a:ext cx="251222" cy="446087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50" name="Ellipse 96">
            <a:extLst>
              <a:ext uri="{FF2B5EF4-FFF2-40B4-BE49-F238E27FC236}">
                <a16:creationId xmlns:a16="http://schemas.microsoft.com/office/drawing/2014/main" id="{62C36DF5-13B1-0E49-896D-2884C0829D9A}"/>
              </a:ext>
            </a:extLst>
          </p:cNvPr>
          <p:cNvSpPr/>
          <p:nvPr/>
        </p:nvSpPr>
        <p:spPr>
          <a:xfrm>
            <a:off x="1414413" y="1715047"/>
            <a:ext cx="442913" cy="1216025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51" name="ZoneTexte 97">
            <a:extLst>
              <a:ext uri="{FF2B5EF4-FFF2-40B4-BE49-F238E27FC236}">
                <a16:creationId xmlns:a16="http://schemas.microsoft.com/office/drawing/2014/main" id="{5938EEE0-78A7-F444-8A5B-746F248BD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470821"/>
            <a:ext cx="266412" cy="1846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6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R0</a:t>
            </a:r>
          </a:p>
        </p:txBody>
      </p:sp>
      <p:sp>
        <p:nvSpPr>
          <p:cNvPr id="52" name="ZoneTexte 98">
            <a:extLst>
              <a:ext uri="{FF2B5EF4-FFF2-40B4-BE49-F238E27FC236}">
                <a16:creationId xmlns:a16="http://schemas.microsoft.com/office/drawing/2014/main" id="{306F3E89-F935-6E4F-93C3-61E6A560B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381" y="3472410"/>
            <a:ext cx="1308498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compromission des données sensibles</a:t>
            </a:r>
          </a:p>
        </p:txBody>
      </p:sp>
      <p:sp>
        <p:nvSpPr>
          <p:cNvPr id="53" name="ZoneTexte 99">
            <a:extLst>
              <a:ext uri="{FF2B5EF4-FFF2-40B4-BE49-F238E27FC236}">
                <a16:creationId xmlns:a16="http://schemas.microsoft.com/office/drawing/2014/main" id="{7DD419ED-B641-3D41-B3CC-210B1B3EC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686721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R1</a:t>
            </a:r>
          </a:p>
        </p:txBody>
      </p:sp>
      <p:sp>
        <p:nvSpPr>
          <p:cNvPr id="54" name="ZoneTexte 100">
            <a:extLst>
              <a:ext uri="{FF2B5EF4-FFF2-40B4-BE49-F238E27FC236}">
                <a16:creationId xmlns:a16="http://schemas.microsoft.com/office/drawing/2014/main" id="{558405A8-3331-CB4F-8E5D-F00781F01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3686721"/>
            <a:ext cx="1316832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corruption des données de production</a:t>
            </a:r>
          </a:p>
        </p:txBody>
      </p:sp>
      <p:sp>
        <p:nvSpPr>
          <p:cNvPr id="55" name="ZoneTexte 101">
            <a:extLst>
              <a:ext uri="{FF2B5EF4-FFF2-40B4-BE49-F238E27FC236}">
                <a16:creationId xmlns:a16="http://schemas.microsoft.com/office/drawing/2014/main" id="{AC5D2456-47FB-0B43-AE99-158E8D498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904210"/>
            <a:ext cx="26608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R2</a:t>
            </a:r>
          </a:p>
        </p:txBody>
      </p:sp>
      <p:sp>
        <p:nvSpPr>
          <p:cNvPr id="56" name="ZoneTexte 102">
            <a:extLst>
              <a:ext uri="{FF2B5EF4-FFF2-40B4-BE49-F238E27FC236}">
                <a16:creationId xmlns:a16="http://schemas.microsoft.com/office/drawing/2014/main" id="{3086632E-F9D8-EC42-9F7F-AA70356F2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3904209"/>
            <a:ext cx="131683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57" name="ZoneTexte 104">
            <a:extLst>
              <a:ext uri="{FF2B5EF4-FFF2-40B4-BE49-F238E27FC236}">
                <a16:creationId xmlns:a16="http://schemas.microsoft.com/office/drawing/2014/main" id="{EF9E8A24-1F4B-A84D-9D29-F3C5D40B5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4162971"/>
            <a:ext cx="26608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71997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Rn</a:t>
            </a:r>
          </a:p>
        </p:txBody>
      </p:sp>
      <p:sp>
        <p:nvSpPr>
          <p:cNvPr id="58" name="ZoneTexte 105">
            <a:extLst>
              <a:ext uri="{FF2B5EF4-FFF2-40B4-BE49-F238E27FC236}">
                <a16:creationId xmlns:a16="http://schemas.microsoft.com/office/drawing/2014/main" id="{32CB61D7-BD5D-C34C-A45B-E37CC7C9B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4164559"/>
            <a:ext cx="131564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59" name="ZoneTexte 106">
            <a:extLst>
              <a:ext uri="{FF2B5EF4-FFF2-40B4-BE49-F238E27FC236}">
                <a16:creationId xmlns:a16="http://schemas.microsoft.com/office/drawing/2014/main" id="{FE62ECC1-E120-DC48-AE52-FA9A887D4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053" y="3226347"/>
            <a:ext cx="1647825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RISQUES IDENTIFIES</a:t>
            </a:r>
          </a:p>
        </p:txBody>
      </p:sp>
      <p:sp>
        <p:nvSpPr>
          <p:cNvPr id="60" name="ZoneTexte 107">
            <a:extLst>
              <a:ext uri="{FF2B5EF4-FFF2-40B4-BE49-F238E27FC236}">
                <a16:creationId xmlns:a16="http://schemas.microsoft.com/office/drawing/2014/main" id="{3CC8E6E0-9691-5348-AFFD-235B72E0A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3670846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>
                <a:solidFill>
                  <a:prstClr val="black"/>
                </a:solidFill>
                <a:latin typeface="+mn-lt"/>
              </a:rPr>
              <a:t>M0</a:t>
            </a:r>
          </a:p>
        </p:txBody>
      </p:sp>
      <p:sp>
        <p:nvSpPr>
          <p:cNvPr id="61" name="ZoneTexte 108">
            <a:extLst>
              <a:ext uri="{FF2B5EF4-FFF2-40B4-BE49-F238E27FC236}">
                <a16:creationId xmlns:a16="http://schemas.microsoft.com/office/drawing/2014/main" id="{870E6B88-348C-9A4F-BBCE-F7B1085DC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3670846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Augmentation des droits de l’admin.</a:t>
            </a:r>
          </a:p>
        </p:txBody>
      </p:sp>
      <p:sp>
        <p:nvSpPr>
          <p:cNvPr id="62" name="ZoneTexte 109">
            <a:extLst>
              <a:ext uri="{FF2B5EF4-FFF2-40B4-BE49-F238E27FC236}">
                <a16:creationId xmlns:a16="http://schemas.microsoft.com/office/drawing/2014/main" id="{8C11DC28-7CB8-B947-B430-F389BDA73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3859759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>
                <a:solidFill>
                  <a:prstClr val="black"/>
                </a:solidFill>
                <a:latin typeface="+mn-lt"/>
              </a:rPr>
              <a:t>M1</a:t>
            </a:r>
          </a:p>
        </p:txBody>
      </p:sp>
      <p:sp>
        <p:nvSpPr>
          <p:cNvPr id="63" name="ZoneTexte 110">
            <a:extLst>
              <a:ext uri="{FF2B5EF4-FFF2-40B4-BE49-F238E27FC236}">
                <a16:creationId xmlns:a16="http://schemas.microsoft.com/office/drawing/2014/main" id="{B6BA763B-3E90-2A40-A8F2-660F91C09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3859760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Augmentation des privilèges d’un utilisateur</a:t>
            </a:r>
          </a:p>
        </p:txBody>
      </p:sp>
      <p:sp>
        <p:nvSpPr>
          <p:cNvPr id="64" name="ZoneTexte 111">
            <a:extLst>
              <a:ext uri="{FF2B5EF4-FFF2-40B4-BE49-F238E27FC236}">
                <a16:creationId xmlns:a16="http://schemas.microsoft.com/office/drawing/2014/main" id="{77A3B867-3059-9045-B4E2-E4DDB785F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4043909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5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M2</a:t>
            </a:r>
          </a:p>
        </p:txBody>
      </p:sp>
      <p:sp>
        <p:nvSpPr>
          <p:cNvPr id="65" name="ZoneTexte 112">
            <a:extLst>
              <a:ext uri="{FF2B5EF4-FFF2-40B4-BE49-F238E27FC236}">
                <a16:creationId xmlns:a16="http://schemas.microsoft.com/office/drawing/2014/main" id="{D4BDE08A-EE46-B848-BC4C-4010CE8B4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4045496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5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Installation d’un Virus</a:t>
            </a:r>
          </a:p>
        </p:txBody>
      </p:sp>
      <p:sp>
        <p:nvSpPr>
          <p:cNvPr id="66" name="ZoneTexte 113">
            <a:extLst>
              <a:ext uri="{FF2B5EF4-FFF2-40B4-BE49-F238E27FC236}">
                <a16:creationId xmlns:a16="http://schemas.microsoft.com/office/drawing/2014/main" id="{98DC0979-5E6F-C74C-A851-A9811A387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7600" y="4134396"/>
            <a:ext cx="245572" cy="169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5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67" name="ZoneTexte 114">
            <a:extLst>
              <a:ext uri="{FF2B5EF4-FFF2-40B4-BE49-F238E27FC236}">
                <a16:creationId xmlns:a16="http://schemas.microsoft.com/office/drawing/2014/main" id="{47482537-C4CA-584E-BAFD-364732D1D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0438" y="4293146"/>
            <a:ext cx="29366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Mn</a:t>
            </a:r>
          </a:p>
        </p:txBody>
      </p:sp>
      <p:sp>
        <p:nvSpPr>
          <p:cNvPr id="68" name="ZoneTexte 115">
            <a:extLst>
              <a:ext uri="{FF2B5EF4-FFF2-40B4-BE49-F238E27FC236}">
                <a16:creationId xmlns:a16="http://schemas.microsoft.com/office/drawing/2014/main" id="{466EF905-35A2-3F4B-953A-563C30BE4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913" y="4293146"/>
            <a:ext cx="145018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69" name="ZoneTexte 116">
            <a:extLst>
              <a:ext uri="{FF2B5EF4-FFF2-40B4-BE49-F238E27FC236}">
                <a16:creationId xmlns:a16="http://schemas.microsoft.com/office/drawing/2014/main" id="{81A3BA95-186E-B843-AAD2-4382ADC4B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2103" y="3424784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SCENARIOS DE MENACE</a:t>
            </a:r>
          </a:p>
        </p:txBody>
      </p:sp>
      <p:cxnSp>
        <p:nvCxnSpPr>
          <p:cNvPr id="70" name="Connecteur droit avec flèche 117">
            <a:extLst>
              <a:ext uri="{FF2B5EF4-FFF2-40B4-BE49-F238E27FC236}">
                <a16:creationId xmlns:a16="http://schemas.microsoft.com/office/drawing/2014/main" id="{FD02C0F4-19D9-A74C-8753-79F8D2FAED70}"/>
              </a:ext>
            </a:extLst>
          </p:cNvPr>
          <p:cNvCxnSpPr>
            <a:cxnSpLocks noChangeShapeType="1"/>
            <a:stCxn id="60" idx="1"/>
          </p:cNvCxnSpPr>
          <p:nvPr/>
        </p:nvCxnSpPr>
        <p:spPr bwMode="auto">
          <a:xfrm flipH="1" flipV="1">
            <a:off x="3624213" y="3578777"/>
            <a:ext cx="273844" cy="17670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Connecteur droit avec flèche 118">
            <a:extLst>
              <a:ext uri="{FF2B5EF4-FFF2-40B4-BE49-F238E27FC236}">
                <a16:creationId xmlns:a16="http://schemas.microsoft.com/office/drawing/2014/main" id="{E76FCAF4-5854-8D4E-8044-EA5BE33E0812}"/>
              </a:ext>
            </a:extLst>
          </p:cNvPr>
          <p:cNvCxnSpPr>
            <a:cxnSpLocks noChangeShapeType="1"/>
            <a:stCxn id="62" idx="1"/>
            <a:endCxn id="52" idx="3"/>
          </p:cNvCxnSpPr>
          <p:nvPr/>
        </p:nvCxnSpPr>
        <p:spPr bwMode="auto">
          <a:xfrm flipH="1" flipV="1">
            <a:off x="3615879" y="3557047"/>
            <a:ext cx="282178" cy="387349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Connecteur droit avec flèche 119">
            <a:extLst>
              <a:ext uri="{FF2B5EF4-FFF2-40B4-BE49-F238E27FC236}">
                <a16:creationId xmlns:a16="http://schemas.microsoft.com/office/drawing/2014/main" id="{857B4232-CCF1-F54F-A8DE-7BEF5CB02790}"/>
              </a:ext>
            </a:extLst>
          </p:cNvPr>
          <p:cNvCxnSpPr>
            <a:cxnSpLocks noChangeShapeType="1"/>
            <a:stCxn id="64" idx="1"/>
            <a:endCxn id="52" idx="3"/>
          </p:cNvCxnSpPr>
          <p:nvPr/>
        </p:nvCxnSpPr>
        <p:spPr bwMode="auto">
          <a:xfrm flipH="1" flipV="1">
            <a:off x="3615879" y="3557047"/>
            <a:ext cx="282178" cy="571499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Connecteur droit avec flèche 120">
            <a:extLst>
              <a:ext uri="{FF2B5EF4-FFF2-40B4-BE49-F238E27FC236}">
                <a16:creationId xmlns:a16="http://schemas.microsoft.com/office/drawing/2014/main" id="{ACF4999C-EDAC-E54F-A8E2-D169811D2594}"/>
              </a:ext>
            </a:extLst>
          </p:cNvPr>
          <p:cNvCxnSpPr>
            <a:cxnSpLocks noChangeShapeType="1"/>
            <a:stCxn id="64" idx="1"/>
            <a:endCxn id="54" idx="3"/>
          </p:cNvCxnSpPr>
          <p:nvPr/>
        </p:nvCxnSpPr>
        <p:spPr bwMode="auto">
          <a:xfrm flipH="1" flipV="1">
            <a:off x="3615879" y="3771358"/>
            <a:ext cx="282178" cy="35718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Connecteur droit avec flèche 121">
            <a:extLst>
              <a:ext uri="{FF2B5EF4-FFF2-40B4-BE49-F238E27FC236}">
                <a16:creationId xmlns:a16="http://schemas.microsoft.com/office/drawing/2014/main" id="{76320138-7FCC-A94E-B7E7-8F2015CEF784}"/>
              </a:ext>
            </a:extLst>
          </p:cNvPr>
          <p:cNvCxnSpPr>
            <a:cxnSpLocks noChangeShapeType="1"/>
            <a:stCxn id="64" idx="1"/>
            <a:endCxn id="56" idx="3"/>
          </p:cNvCxnSpPr>
          <p:nvPr/>
        </p:nvCxnSpPr>
        <p:spPr bwMode="auto">
          <a:xfrm flipH="1" flipV="1">
            <a:off x="3615879" y="3996540"/>
            <a:ext cx="282178" cy="13200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Connecteur droit avec flèche 122">
            <a:extLst>
              <a:ext uri="{FF2B5EF4-FFF2-40B4-BE49-F238E27FC236}">
                <a16:creationId xmlns:a16="http://schemas.microsoft.com/office/drawing/2014/main" id="{DD9CEC1C-F054-4847-ACB8-D778DC550D84}"/>
              </a:ext>
            </a:extLst>
          </p:cNvPr>
          <p:cNvCxnSpPr>
            <a:cxnSpLocks noChangeShapeType="1"/>
            <a:stCxn id="60" idx="1"/>
            <a:endCxn id="58" idx="3"/>
          </p:cNvCxnSpPr>
          <p:nvPr/>
        </p:nvCxnSpPr>
        <p:spPr bwMode="auto">
          <a:xfrm flipH="1">
            <a:off x="3614688" y="3755483"/>
            <a:ext cx="283369" cy="5014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Connecteur droit avec flèche 123">
            <a:extLst>
              <a:ext uri="{FF2B5EF4-FFF2-40B4-BE49-F238E27FC236}">
                <a16:creationId xmlns:a16="http://schemas.microsoft.com/office/drawing/2014/main" id="{A068A535-EF37-6B4A-918A-0373FEA9089A}"/>
              </a:ext>
            </a:extLst>
          </p:cNvPr>
          <p:cNvCxnSpPr>
            <a:cxnSpLocks noChangeShapeType="1"/>
            <a:stCxn id="67" idx="1"/>
            <a:endCxn id="58" idx="3"/>
          </p:cNvCxnSpPr>
          <p:nvPr/>
        </p:nvCxnSpPr>
        <p:spPr bwMode="auto">
          <a:xfrm flipH="1" flipV="1">
            <a:off x="3614688" y="4256890"/>
            <a:ext cx="285750" cy="12858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Ellipse 124">
            <a:extLst>
              <a:ext uri="{FF2B5EF4-FFF2-40B4-BE49-F238E27FC236}">
                <a16:creationId xmlns:a16="http://schemas.microsoft.com/office/drawing/2014/main" id="{A94FC4DC-A074-314D-9678-29C18848707D}"/>
              </a:ext>
            </a:extLst>
          </p:cNvPr>
          <p:cNvSpPr/>
          <p:nvPr/>
        </p:nvSpPr>
        <p:spPr>
          <a:xfrm>
            <a:off x="1856134" y="3350172"/>
            <a:ext cx="442913" cy="1069975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78" name="Forme libre 125">
            <a:extLst>
              <a:ext uri="{FF2B5EF4-FFF2-40B4-BE49-F238E27FC236}">
                <a16:creationId xmlns:a16="http://schemas.microsoft.com/office/drawing/2014/main" id="{A41FD4F5-5E0A-1747-9C3D-DD9F43ED4954}"/>
              </a:ext>
            </a:extLst>
          </p:cNvPr>
          <p:cNvSpPr/>
          <p:nvPr/>
        </p:nvSpPr>
        <p:spPr>
          <a:xfrm>
            <a:off x="1182241" y="2361160"/>
            <a:ext cx="714375" cy="1171575"/>
          </a:xfrm>
          <a:custGeom>
            <a:avLst/>
            <a:gdLst>
              <a:gd name="connsiteX0" fmla="*/ 291166 w 897748"/>
              <a:gd name="connsiteY0" fmla="*/ 0 h 1620570"/>
              <a:gd name="connsiteX1" fmla="*/ 1455 w 897748"/>
              <a:gd name="connsiteY1" fmla="*/ 443620 h 1620570"/>
              <a:gd name="connsiteX2" fmla="*/ 399807 w 897748"/>
              <a:gd name="connsiteY2" fmla="*/ 1412341 h 1620570"/>
              <a:gd name="connsiteX3" fmla="*/ 897748 w 897748"/>
              <a:gd name="connsiteY3" fmla="*/ 1620570 h 162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7748" h="1620570">
                <a:moveTo>
                  <a:pt x="291166" y="0"/>
                </a:moveTo>
                <a:cubicBezTo>
                  <a:pt x="137257" y="104115"/>
                  <a:pt x="-16652" y="208230"/>
                  <a:pt x="1455" y="443620"/>
                </a:cubicBezTo>
                <a:cubicBezTo>
                  <a:pt x="19562" y="679010"/>
                  <a:pt x="250425" y="1216183"/>
                  <a:pt x="399807" y="1412341"/>
                </a:cubicBezTo>
                <a:cubicBezTo>
                  <a:pt x="549189" y="1608499"/>
                  <a:pt x="897748" y="1620570"/>
                  <a:pt x="897748" y="162057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79" name="Forme libre 128">
            <a:extLst>
              <a:ext uri="{FF2B5EF4-FFF2-40B4-BE49-F238E27FC236}">
                <a16:creationId xmlns:a16="http://schemas.microsoft.com/office/drawing/2014/main" id="{D205A3D7-F9A9-7F42-BA29-6546E89EB155}"/>
              </a:ext>
            </a:extLst>
          </p:cNvPr>
          <p:cNvSpPr/>
          <p:nvPr/>
        </p:nvSpPr>
        <p:spPr>
          <a:xfrm>
            <a:off x="1370359" y="4307434"/>
            <a:ext cx="1100138" cy="850900"/>
          </a:xfrm>
          <a:custGeom>
            <a:avLst/>
            <a:gdLst>
              <a:gd name="connsiteX0" fmla="*/ 1460625 w 1466568"/>
              <a:gd name="connsiteY0" fmla="*/ 0 h 851026"/>
              <a:gd name="connsiteX1" fmla="*/ 1297662 w 1466568"/>
              <a:gd name="connsiteY1" fmla="*/ 208230 h 851026"/>
              <a:gd name="connsiteX2" fmla="*/ 337995 w 1466568"/>
              <a:gd name="connsiteY2" fmla="*/ 235390 h 851026"/>
              <a:gd name="connsiteX3" fmla="*/ 21124 w 1466568"/>
              <a:gd name="connsiteY3" fmla="*/ 479834 h 851026"/>
              <a:gd name="connsiteX4" fmla="*/ 84498 w 1466568"/>
              <a:gd name="connsiteY4" fmla="*/ 778598 h 851026"/>
              <a:gd name="connsiteX5" fmla="*/ 528118 w 1466568"/>
              <a:gd name="connsiteY5" fmla="*/ 851026 h 85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6568" h="851026">
                <a:moveTo>
                  <a:pt x="1460625" y="0"/>
                </a:moveTo>
                <a:cubicBezTo>
                  <a:pt x="1472696" y="84499"/>
                  <a:pt x="1484767" y="168998"/>
                  <a:pt x="1297662" y="208230"/>
                </a:cubicBezTo>
                <a:cubicBezTo>
                  <a:pt x="1110557" y="247462"/>
                  <a:pt x="550751" y="190123"/>
                  <a:pt x="337995" y="235390"/>
                </a:cubicBezTo>
                <a:cubicBezTo>
                  <a:pt x="125239" y="280657"/>
                  <a:pt x="63373" y="389299"/>
                  <a:pt x="21124" y="479834"/>
                </a:cubicBezTo>
                <a:cubicBezTo>
                  <a:pt x="-21125" y="570369"/>
                  <a:pt x="-1" y="716733"/>
                  <a:pt x="84498" y="778598"/>
                </a:cubicBezTo>
                <a:cubicBezTo>
                  <a:pt x="168997" y="840463"/>
                  <a:pt x="348557" y="845744"/>
                  <a:pt x="528118" y="851026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80" name="Forme libre 129">
            <a:extLst>
              <a:ext uri="{FF2B5EF4-FFF2-40B4-BE49-F238E27FC236}">
                <a16:creationId xmlns:a16="http://schemas.microsoft.com/office/drawing/2014/main" id="{84DCB1DB-B452-1C46-BAF8-CB61B2F5ACF9}"/>
              </a:ext>
            </a:extLst>
          </p:cNvPr>
          <p:cNvSpPr/>
          <p:nvPr/>
        </p:nvSpPr>
        <p:spPr>
          <a:xfrm>
            <a:off x="2462163" y="4478884"/>
            <a:ext cx="1893094" cy="417512"/>
          </a:xfrm>
          <a:custGeom>
            <a:avLst/>
            <a:gdLst>
              <a:gd name="connsiteX0" fmla="*/ 2378309 w 2525048"/>
              <a:gd name="connsiteY0" fmla="*/ 0 h 416459"/>
              <a:gd name="connsiteX1" fmla="*/ 2314934 w 2525048"/>
              <a:gd name="connsiteY1" fmla="*/ 153909 h 416459"/>
              <a:gd name="connsiteX2" fmla="*/ 359386 w 2525048"/>
              <a:gd name="connsiteY2" fmla="*/ 199176 h 416459"/>
              <a:gd name="connsiteX3" fmla="*/ 6301 w 2525048"/>
              <a:gd name="connsiteY3" fmla="*/ 416459 h 41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5048" h="416459">
                <a:moveTo>
                  <a:pt x="2378309" y="0"/>
                </a:moveTo>
                <a:cubicBezTo>
                  <a:pt x="2514865" y="60356"/>
                  <a:pt x="2651421" y="120713"/>
                  <a:pt x="2314934" y="153909"/>
                </a:cubicBezTo>
                <a:cubicBezTo>
                  <a:pt x="1978447" y="187105"/>
                  <a:pt x="744158" y="155418"/>
                  <a:pt x="359386" y="199176"/>
                </a:cubicBezTo>
                <a:cubicBezTo>
                  <a:pt x="-25386" y="242934"/>
                  <a:pt x="-9543" y="329696"/>
                  <a:pt x="6301" y="416459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81" name="Forme libre 130">
            <a:extLst>
              <a:ext uri="{FF2B5EF4-FFF2-40B4-BE49-F238E27FC236}">
                <a16:creationId xmlns:a16="http://schemas.microsoft.com/office/drawing/2014/main" id="{EEDF0877-0A32-EE48-A52F-700A1767514E}"/>
              </a:ext>
            </a:extLst>
          </p:cNvPr>
          <p:cNvSpPr/>
          <p:nvPr/>
        </p:nvSpPr>
        <p:spPr>
          <a:xfrm>
            <a:off x="4142134" y="3185072"/>
            <a:ext cx="2139554" cy="1711325"/>
          </a:xfrm>
          <a:custGeom>
            <a:avLst/>
            <a:gdLst>
              <a:gd name="connsiteX0" fmla="*/ 2835086 w 2851637"/>
              <a:gd name="connsiteY0" fmla="*/ 0 h 1720158"/>
              <a:gd name="connsiteX1" fmla="*/ 2835086 w 2851637"/>
              <a:gd name="connsiteY1" fmla="*/ 733330 h 1720158"/>
              <a:gd name="connsiteX2" fmla="*/ 2663070 w 2851637"/>
              <a:gd name="connsiteY2" fmla="*/ 1213164 h 1720158"/>
              <a:gd name="connsiteX3" fmla="*/ 2119862 w 2851637"/>
              <a:gd name="connsiteY3" fmla="*/ 1439501 h 1720158"/>
              <a:gd name="connsiteX4" fmla="*/ 490239 w 2851637"/>
              <a:gd name="connsiteY4" fmla="*/ 1511928 h 1720158"/>
              <a:gd name="connsiteX5" fmla="*/ 55672 w 2851637"/>
              <a:gd name="connsiteY5" fmla="*/ 1620570 h 1720158"/>
              <a:gd name="connsiteX6" fmla="*/ 19459 w 2851637"/>
              <a:gd name="connsiteY6" fmla="*/ 1720158 h 172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1637" h="1720158">
                <a:moveTo>
                  <a:pt x="2835086" y="0"/>
                </a:moveTo>
                <a:cubicBezTo>
                  <a:pt x="2849420" y="265568"/>
                  <a:pt x="2863755" y="531136"/>
                  <a:pt x="2835086" y="733330"/>
                </a:cubicBezTo>
                <a:cubicBezTo>
                  <a:pt x="2806417" y="935524"/>
                  <a:pt x="2782274" y="1095469"/>
                  <a:pt x="2663070" y="1213164"/>
                </a:cubicBezTo>
                <a:cubicBezTo>
                  <a:pt x="2543866" y="1330859"/>
                  <a:pt x="2482000" y="1389707"/>
                  <a:pt x="2119862" y="1439501"/>
                </a:cubicBezTo>
                <a:cubicBezTo>
                  <a:pt x="1757724" y="1489295"/>
                  <a:pt x="834271" y="1481750"/>
                  <a:pt x="490239" y="1511928"/>
                </a:cubicBezTo>
                <a:cubicBezTo>
                  <a:pt x="146207" y="1542106"/>
                  <a:pt x="134135" y="1585865"/>
                  <a:pt x="55672" y="1620570"/>
                </a:cubicBezTo>
                <a:cubicBezTo>
                  <a:pt x="-22791" y="1655275"/>
                  <a:pt x="-1666" y="1687716"/>
                  <a:pt x="19459" y="1720158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id="{D6F63FD9-5F92-5C48-B100-4364EB08BAB2}"/>
              </a:ext>
            </a:extLst>
          </p:cNvPr>
          <p:cNvSpPr/>
          <p:nvPr/>
        </p:nvSpPr>
        <p:spPr>
          <a:xfrm>
            <a:off x="440041" y="3157044"/>
            <a:ext cx="838200" cy="650875"/>
          </a:xfrm>
          <a:prstGeom prst="wedgeRectCallout">
            <a:avLst>
              <a:gd name="adj1" fmla="val 131477"/>
              <a:gd name="adj2" fmla="val -23404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00" kern="0" dirty="0">
                <a:solidFill>
                  <a:prstClr val="white"/>
                </a:solidFill>
                <a:latin typeface="+mn-lt"/>
                <a:cs typeface="+mn-cs"/>
              </a:rPr>
              <a:t>Ce que veut nous voulons détecter</a:t>
            </a:r>
          </a:p>
        </p:txBody>
      </p:sp>
      <p:sp>
        <p:nvSpPr>
          <p:cNvPr id="83" name="Rectangle 131">
            <a:extLst>
              <a:ext uri="{FF2B5EF4-FFF2-40B4-BE49-F238E27FC236}">
                <a16:creationId xmlns:a16="http://schemas.microsoft.com/office/drawing/2014/main" id="{7BE499D7-BDA4-D445-A231-8F5DF8416D5D}"/>
              </a:ext>
            </a:extLst>
          </p:cNvPr>
          <p:cNvSpPr/>
          <p:nvPr/>
        </p:nvSpPr>
        <p:spPr>
          <a:xfrm>
            <a:off x="7149988" y="3287205"/>
            <a:ext cx="1252065" cy="584200"/>
          </a:xfrm>
          <a:prstGeom prst="wedgeRectCallout">
            <a:avLst>
              <a:gd name="adj1" fmla="val -161673"/>
              <a:gd name="adj2" fmla="val 67256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Ce qui est détectable par le SIEM</a:t>
            </a:r>
          </a:p>
        </p:txBody>
      </p:sp>
      <p:sp>
        <p:nvSpPr>
          <p:cNvPr id="84" name="Rectangle 134">
            <a:extLst>
              <a:ext uri="{FF2B5EF4-FFF2-40B4-BE49-F238E27FC236}">
                <a16:creationId xmlns:a16="http://schemas.microsoft.com/office/drawing/2014/main" id="{7C3AFAF4-3DB5-6C4B-B367-A7A54E2B15EB}"/>
              </a:ext>
            </a:extLst>
          </p:cNvPr>
          <p:cNvSpPr/>
          <p:nvPr/>
        </p:nvSpPr>
        <p:spPr>
          <a:xfrm>
            <a:off x="7185422" y="4031209"/>
            <a:ext cx="1245492" cy="687388"/>
          </a:xfrm>
          <a:prstGeom prst="wedgeRectCallout">
            <a:avLst>
              <a:gd name="adj1" fmla="val -268743"/>
              <a:gd name="adj2" fmla="val 103519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Log disponibles et nécessaires pour la détection</a:t>
            </a:r>
          </a:p>
        </p:txBody>
      </p:sp>
      <p:sp>
        <p:nvSpPr>
          <p:cNvPr id="85" name="Rectangle 135">
            <a:extLst>
              <a:ext uri="{FF2B5EF4-FFF2-40B4-BE49-F238E27FC236}">
                <a16:creationId xmlns:a16="http://schemas.microsoft.com/office/drawing/2014/main" id="{4AF78CDE-4CFD-934A-BACA-8CF23FAFA95F}"/>
              </a:ext>
            </a:extLst>
          </p:cNvPr>
          <p:cNvSpPr/>
          <p:nvPr/>
        </p:nvSpPr>
        <p:spPr>
          <a:xfrm>
            <a:off x="7121128" y="5528219"/>
            <a:ext cx="1309786" cy="733425"/>
          </a:xfrm>
          <a:prstGeom prst="wedgeRectCallout">
            <a:avLst>
              <a:gd name="adj1" fmla="val -135972"/>
              <a:gd name="adj2" fmla="val -56651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Log manquants et nécessaires pour la détection</a:t>
            </a:r>
          </a:p>
        </p:txBody>
      </p:sp>
    </p:spTree>
    <p:extLst>
      <p:ext uri="{BB962C8B-B14F-4D97-AF65-F5344CB8AC3E}">
        <p14:creationId xmlns:p14="http://schemas.microsoft.com/office/powerpoint/2010/main" val="410731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7E04889B-8065-0546-95A5-EE26F2DE5F28}"/>
              </a:ext>
            </a:extLst>
          </p:cNvPr>
          <p:cNvCxnSpPr>
            <a:cxnSpLocks/>
          </p:cNvCxnSpPr>
          <p:nvPr/>
        </p:nvCxnSpPr>
        <p:spPr>
          <a:xfrm>
            <a:off x="693410" y="5772767"/>
            <a:ext cx="7757179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7DD9F767-48F1-A74D-863F-0AD50C5266DD}"/>
              </a:ext>
            </a:extLst>
          </p:cNvPr>
          <p:cNvCxnSpPr>
            <a:cxnSpLocks/>
          </p:cNvCxnSpPr>
          <p:nvPr/>
        </p:nvCxnSpPr>
        <p:spPr>
          <a:xfrm flipV="1">
            <a:off x="698631" y="476672"/>
            <a:ext cx="23106" cy="5296096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405430D2-17CE-EA4E-95D8-FDC8B2E0DE32}"/>
              </a:ext>
            </a:extLst>
          </p:cNvPr>
          <p:cNvSpPr txBox="1">
            <a:spLocks/>
          </p:cNvSpPr>
          <p:nvPr/>
        </p:nvSpPr>
        <p:spPr bwMode="auto">
          <a:xfrm>
            <a:off x="796327" y="48767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d’outillage sur les logs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260C133E-5DAA-F041-B415-E220D0CEAC7E}"/>
              </a:ext>
            </a:extLst>
          </p:cNvPr>
          <p:cNvSpPr txBox="1">
            <a:spLocks/>
          </p:cNvSpPr>
          <p:nvPr/>
        </p:nvSpPr>
        <p:spPr bwMode="auto">
          <a:xfrm>
            <a:off x="5860578" y="5380321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v"/>
              <a:defRPr sz="1200"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/>
              <a:t>Niveau de technicité des exploitants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03C93D0-1F53-A142-B80D-0CE19DFC45CE}"/>
              </a:ext>
            </a:extLst>
          </p:cNvPr>
          <p:cNvSpPr/>
          <p:nvPr/>
        </p:nvSpPr>
        <p:spPr>
          <a:xfrm>
            <a:off x="637904" y="5707341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24D6FF7-F2CE-3746-9E7E-225985CF00E6}"/>
              </a:ext>
            </a:extLst>
          </p:cNvPr>
          <p:cNvSpPr/>
          <p:nvPr/>
        </p:nvSpPr>
        <p:spPr>
          <a:xfrm>
            <a:off x="816612" y="5066397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Ignorance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(pas de traitement)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0730CA4-DF1E-6C4F-A441-4BAE2C3A382E}"/>
              </a:ext>
            </a:extLst>
          </p:cNvPr>
          <p:cNvSpPr/>
          <p:nvPr/>
        </p:nvSpPr>
        <p:spPr>
          <a:xfrm>
            <a:off x="1406155" y="4323292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Collection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Collecte et stockage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4815BC-32B5-F240-99B6-8A666B07FF5D}"/>
              </a:ext>
            </a:extLst>
          </p:cNvPr>
          <p:cNvSpPr/>
          <p:nvPr/>
        </p:nvSpPr>
        <p:spPr>
          <a:xfrm>
            <a:off x="2350677" y="3619097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Investigation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Traitement en cas d’incident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45AB7CB-2807-1E48-8257-B20D3FB1610C}"/>
              </a:ext>
            </a:extLst>
          </p:cNvPr>
          <p:cNvSpPr/>
          <p:nvPr/>
        </p:nvSpPr>
        <p:spPr>
          <a:xfrm>
            <a:off x="3288732" y="2927073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</a:t>
            </a:r>
            <a:r>
              <a:rPr lang="fr-FR" sz="1800" b="1" i="1" dirty="0" err="1">
                <a:solidFill>
                  <a:schemeClr val="tx1"/>
                </a:solidFill>
              </a:rPr>
              <a:t>Reporting</a:t>
            </a:r>
            <a:endParaRPr lang="fr-FR" sz="1800" b="1" i="1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</a:t>
            </a:r>
            <a:r>
              <a:rPr lang="fr-FR" sz="1200" dirty="0" err="1">
                <a:solidFill>
                  <a:schemeClr val="accent2"/>
                </a:solidFill>
              </a:rPr>
              <a:t>ad’hoc</a:t>
            </a:r>
            <a:endParaRPr lang="fr-FR" sz="1200" dirty="0">
              <a:solidFill>
                <a:schemeClr val="accent2"/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C1A6AAB-E8B6-E74C-8DBC-6F05FF2E2EAB}"/>
              </a:ext>
            </a:extLst>
          </p:cNvPr>
          <p:cNvSpPr/>
          <p:nvPr/>
        </p:nvSpPr>
        <p:spPr>
          <a:xfrm>
            <a:off x="4010406" y="2253440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Analyse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régulier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7A671293-87E8-6049-849B-A0C0598F4495}"/>
              </a:ext>
            </a:extLst>
          </p:cNvPr>
          <p:cNvSpPr/>
          <p:nvPr/>
        </p:nvSpPr>
        <p:spPr>
          <a:xfrm>
            <a:off x="4822797" y="1549245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Surveillance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temps réel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411E210-F5B8-4840-9882-A2B8DEEE3C12}"/>
              </a:ext>
            </a:extLst>
          </p:cNvPr>
          <p:cNvSpPr/>
          <p:nvPr/>
        </p:nvSpPr>
        <p:spPr>
          <a:xfrm>
            <a:off x="5667263" y="845050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</a:t>
            </a:r>
            <a:r>
              <a:rPr lang="fr-FR" sz="1800" b="1" i="1" dirty="0" err="1">
                <a:solidFill>
                  <a:schemeClr val="tx1"/>
                </a:solidFill>
              </a:rPr>
              <a:t>Correlation</a:t>
            </a:r>
            <a:endParaRPr lang="fr-FR" sz="1800" b="1" i="1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Alertes et détections intelligentes</a:t>
            </a:r>
          </a:p>
        </p:txBody>
      </p:sp>
      <p:sp>
        <p:nvSpPr>
          <p:cNvPr id="20" name="Bouée 19">
            <a:extLst>
              <a:ext uri="{FF2B5EF4-FFF2-40B4-BE49-F238E27FC236}">
                <a16:creationId xmlns:a16="http://schemas.microsoft.com/office/drawing/2014/main" id="{F8584834-847D-924D-AF25-20419951663D}"/>
              </a:ext>
            </a:extLst>
          </p:cNvPr>
          <p:cNvSpPr/>
          <p:nvPr/>
        </p:nvSpPr>
        <p:spPr>
          <a:xfrm>
            <a:off x="1343294" y="1561669"/>
            <a:ext cx="1192127" cy="1193939"/>
          </a:xfrm>
          <a:prstGeom prst="donut">
            <a:avLst>
              <a:gd name="adj" fmla="val 15475"/>
            </a:avLst>
          </a:prstGeom>
          <a:solidFill>
            <a:schemeClr val="bg1">
              <a:lumMod val="9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65361064-06BC-5F42-9A23-5E68E8038ECC}"/>
              </a:ext>
            </a:extLst>
          </p:cNvPr>
          <p:cNvSpPr txBox="1">
            <a:spLocks/>
          </p:cNvSpPr>
          <p:nvPr/>
        </p:nvSpPr>
        <p:spPr bwMode="auto">
          <a:xfrm>
            <a:off x="1162655" y="2764373"/>
            <a:ext cx="1553404" cy="42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 algn="ctr">
              <a:buNone/>
            </a:pPr>
            <a:r>
              <a:rPr lang="fr-FR" altLang="fr-FR" sz="2000" dirty="0">
                <a:solidFill>
                  <a:schemeClr val="accent2"/>
                </a:solidFill>
              </a:rPr>
              <a:t>Niveaux d’outillage</a:t>
            </a:r>
          </a:p>
        </p:txBody>
      </p:sp>
      <p:sp>
        <p:nvSpPr>
          <p:cNvPr id="23" name="Flèche vers la droite 22">
            <a:extLst>
              <a:ext uri="{FF2B5EF4-FFF2-40B4-BE49-F238E27FC236}">
                <a16:creationId xmlns:a16="http://schemas.microsoft.com/office/drawing/2014/main" id="{4030F58B-EEE0-6F43-8415-BF285668C14A}"/>
              </a:ext>
            </a:extLst>
          </p:cNvPr>
          <p:cNvSpPr/>
          <p:nvPr/>
        </p:nvSpPr>
        <p:spPr>
          <a:xfrm rot="18842271">
            <a:off x="4328787" y="3355514"/>
            <a:ext cx="4735024" cy="754318"/>
          </a:xfrm>
          <a:prstGeom prst="rightArrow">
            <a:avLst/>
          </a:prstGeom>
          <a:solidFill>
            <a:schemeClr val="bg1">
              <a:lumMod val="9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6000" dirty="0" err="1">
              <a:solidFill>
                <a:schemeClr val="tx1"/>
              </a:solidFill>
            </a:endParaRP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A6245D90-E25B-EF43-9E53-86E68299E00C}"/>
              </a:ext>
            </a:extLst>
          </p:cNvPr>
          <p:cNvSpPr txBox="1">
            <a:spLocks/>
          </p:cNvSpPr>
          <p:nvPr/>
        </p:nvSpPr>
        <p:spPr bwMode="auto">
          <a:xfrm rot="18836537">
            <a:off x="5144229" y="3237425"/>
            <a:ext cx="4045429" cy="705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Clr>
                <a:schemeClr val="accent2"/>
              </a:buClr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Complexité d’intégration et d’exploitation</a:t>
            </a:r>
          </a:p>
        </p:txBody>
      </p:sp>
    </p:spTree>
    <p:extLst>
      <p:ext uri="{BB962C8B-B14F-4D97-AF65-F5344CB8AC3E}">
        <p14:creationId xmlns:p14="http://schemas.microsoft.com/office/powerpoint/2010/main" val="3785431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F25033A8-D306-7F46-BF80-FC7326210A3B}"/>
              </a:ext>
            </a:extLst>
          </p:cNvPr>
          <p:cNvCxnSpPr>
            <a:cxnSpLocks/>
            <a:stCxn id="16" idx="3"/>
            <a:endCxn id="6" idx="1"/>
          </p:cNvCxnSpPr>
          <p:nvPr/>
        </p:nvCxnSpPr>
        <p:spPr>
          <a:xfrm>
            <a:off x="2894857" y="3450650"/>
            <a:ext cx="383931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ouble flèche verticale 4">
            <a:extLst>
              <a:ext uri="{FF2B5EF4-FFF2-40B4-BE49-F238E27FC236}">
                <a16:creationId xmlns:a16="http://schemas.microsoft.com/office/drawing/2014/main" id="{C0743661-831D-CE4E-AE21-CA01DD484429}"/>
              </a:ext>
            </a:extLst>
          </p:cNvPr>
          <p:cNvSpPr/>
          <p:nvPr/>
        </p:nvSpPr>
        <p:spPr>
          <a:xfrm>
            <a:off x="1697274" y="2740764"/>
            <a:ext cx="256857" cy="1515745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3421EC-6460-2944-B104-7C1F47ED76C5}"/>
              </a:ext>
            </a:extLst>
          </p:cNvPr>
          <p:cNvSpPr/>
          <p:nvPr/>
        </p:nvSpPr>
        <p:spPr>
          <a:xfrm>
            <a:off x="1187624" y="935816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 Digital de l’entreprise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F1111-E185-D34B-B7F2-7B556EA39599}"/>
              </a:ext>
            </a:extLst>
          </p:cNvPr>
          <p:cNvSpPr/>
          <p:nvPr/>
        </p:nvSpPr>
        <p:spPr>
          <a:xfrm>
            <a:off x="6372200" y="5229200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Technologique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56392-0454-4444-87D7-7A5B13B20705}"/>
              </a:ext>
            </a:extLst>
          </p:cNvPr>
          <p:cNvSpPr/>
          <p:nvPr/>
        </p:nvSpPr>
        <p:spPr>
          <a:xfrm>
            <a:off x="5977108" y="915175"/>
            <a:ext cx="2627340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Economique</a:t>
            </a:r>
          </a:p>
          <a:p>
            <a:pPr algn="ctr"/>
            <a:r>
              <a:rPr lang="fr-FR" sz="2000" dirty="0"/>
              <a:t>Politique / Social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555B2F-C788-BE4F-B795-D25FBEAA6C59}"/>
              </a:ext>
            </a:extLst>
          </p:cNvPr>
          <p:cNvSpPr/>
          <p:nvPr/>
        </p:nvSpPr>
        <p:spPr>
          <a:xfrm>
            <a:off x="1115616" y="5229200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technique de l’entreprise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3313AC2-46C4-4C42-8BB8-ABEFF6329BA9}"/>
              </a:ext>
            </a:extLst>
          </p:cNvPr>
          <p:cNvSpPr txBox="1"/>
          <p:nvPr/>
        </p:nvSpPr>
        <p:spPr>
          <a:xfrm>
            <a:off x="5815818" y="2083069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IES (intelligence Economique)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7E7E286-0AEB-EF40-9C65-275AF8876703}"/>
              </a:ext>
            </a:extLst>
          </p:cNvPr>
          <p:cNvSpPr txBox="1"/>
          <p:nvPr/>
        </p:nvSpPr>
        <p:spPr>
          <a:xfrm>
            <a:off x="6395237" y="4510861"/>
            <a:ext cx="225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Fragilités Techniques </a:t>
            </a:r>
            <a:br>
              <a:rPr lang="fr-FR" sz="1800" dirty="0">
                <a:latin typeface="+mn-lt"/>
              </a:rPr>
            </a:br>
            <a:r>
              <a:rPr lang="fr-FR" sz="1800" dirty="0">
                <a:latin typeface="+mn-lt"/>
              </a:rPr>
              <a:t>(CERT,  hacking group)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D12A18A-08C1-6048-93E4-68860C353093}"/>
              </a:ext>
            </a:extLst>
          </p:cNvPr>
          <p:cNvSpPr txBox="1"/>
          <p:nvPr/>
        </p:nvSpPr>
        <p:spPr>
          <a:xfrm>
            <a:off x="1096893" y="4566097"/>
            <a:ext cx="2303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Scan de Vulnérabilités,</a:t>
            </a:r>
          </a:p>
          <a:p>
            <a:pPr algn="ctr"/>
            <a:r>
              <a:rPr lang="fr-FR" sz="1800" dirty="0" err="1">
                <a:latin typeface="+mn-lt"/>
              </a:rPr>
              <a:t>Pentests</a:t>
            </a:r>
            <a:endParaRPr lang="fr-FR" sz="1800" dirty="0">
              <a:latin typeface="+mn-l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242973F-1711-EE49-8D48-93B2CACA376A}"/>
              </a:ext>
            </a:extLst>
          </p:cNvPr>
          <p:cNvSpPr txBox="1"/>
          <p:nvPr/>
        </p:nvSpPr>
        <p:spPr>
          <a:xfrm>
            <a:off x="1096893" y="2114329"/>
            <a:ext cx="248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Surveillance - réputation</a:t>
            </a:r>
          </a:p>
        </p:txBody>
      </p:sp>
      <p:sp>
        <p:nvSpPr>
          <p:cNvPr id="16" name="Rectangle à coins arrondis 15">
            <a:extLst>
              <a:ext uri="{FF2B5EF4-FFF2-40B4-BE49-F238E27FC236}">
                <a16:creationId xmlns:a16="http://schemas.microsoft.com/office/drawing/2014/main" id="{3B98272A-7315-F947-8DA1-F7B8CB4C5652}"/>
              </a:ext>
            </a:extLst>
          </p:cNvPr>
          <p:cNvSpPr/>
          <p:nvPr/>
        </p:nvSpPr>
        <p:spPr>
          <a:xfrm>
            <a:off x="738409" y="3027153"/>
            <a:ext cx="2156448" cy="8469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CyberCrime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FD69AFC-BD1F-2649-B807-DB021405B06D}"/>
              </a:ext>
            </a:extLst>
          </p:cNvPr>
          <p:cNvSpPr txBox="1"/>
          <p:nvPr/>
        </p:nvSpPr>
        <p:spPr>
          <a:xfrm>
            <a:off x="3753533" y="1140447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Menaces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2978049-D8AC-1543-9A61-D4B589191A4D}"/>
              </a:ext>
            </a:extLst>
          </p:cNvPr>
          <p:cNvSpPr txBox="1"/>
          <p:nvPr/>
        </p:nvSpPr>
        <p:spPr>
          <a:xfrm>
            <a:off x="3547556" y="5295500"/>
            <a:ext cx="274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+mn-lt"/>
              </a:rPr>
              <a:t>Vulnérabilités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E8E856-17C1-8C42-8687-984C4BE31F22}"/>
              </a:ext>
            </a:extLst>
          </p:cNvPr>
          <p:cNvSpPr/>
          <p:nvPr/>
        </p:nvSpPr>
        <p:spPr>
          <a:xfrm>
            <a:off x="738409" y="620688"/>
            <a:ext cx="8027832" cy="1961366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7AE3F6-69D9-A54D-902F-0BB54CF571CB}"/>
              </a:ext>
            </a:extLst>
          </p:cNvPr>
          <p:cNvSpPr/>
          <p:nvPr/>
        </p:nvSpPr>
        <p:spPr>
          <a:xfrm>
            <a:off x="738409" y="4436444"/>
            <a:ext cx="8098573" cy="2050525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" name="Double flèche verticale 2">
            <a:extLst>
              <a:ext uri="{FF2B5EF4-FFF2-40B4-BE49-F238E27FC236}">
                <a16:creationId xmlns:a16="http://schemas.microsoft.com/office/drawing/2014/main" id="{0092F613-E0D0-1C43-B27F-7C97451836BA}"/>
              </a:ext>
            </a:extLst>
          </p:cNvPr>
          <p:cNvSpPr/>
          <p:nvPr/>
        </p:nvSpPr>
        <p:spPr>
          <a:xfrm>
            <a:off x="4404219" y="1830229"/>
            <a:ext cx="576064" cy="3442422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9711CBC-3403-7F42-8EE0-A5633F8BDBBD}"/>
              </a:ext>
            </a:extLst>
          </p:cNvPr>
          <p:cNvSpPr/>
          <p:nvPr/>
        </p:nvSpPr>
        <p:spPr>
          <a:xfrm>
            <a:off x="3419774" y="2760199"/>
            <a:ext cx="2665101" cy="14086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accent2"/>
                </a:solidFill>
              </a:rPr>
              <a:t>VEILLE</a:t>
            </a:r>
          </a:p>
          <a:p>
            <a:pPr algn="ctr"/>
            <a:r>
              <a:rPr lang="fr-FR" sz="2800" b="1" dirty="0">
                <a:solidFill>
                  <a:schemeClr val="accent2"/>
                </a:solidFill>
              </a:rPr>
              <a:t>Cyber</a:t>
            </a:r>
          </a:p>
        </p:txBody>
      </p:sp>
      <p:sp>
        <p:nvSpPr>
          <p:cNvPr id="26" name="Double flèche verticale 25">
            <a:extLst>
              <a:ext uri="{FF2B5EF4-FFF2-40B4-BE49-F238E27FC236}">
                <a16:creationId xmlns:a16="http://schemas.microsoft.com/office/drawing/2014/main" id="{F86C6F2C-6229-CA4C-A956-59EF4513475B}"/>
              </a:ext>
            </a:extLst>
          </p:cNvPr>
          <p:cNvSpPr/>
          <p:nvPr/>
        </p:nvSpPr>
        <p:spPr>
          <a:xfrm>
            <a:off x="7671036" y="2695111"/>
            <a:ext cx="256857" cy="1515745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Rectangle à coins arrondis 14">
            <a:extLst>
              <a:ext uri="{FF2B5EF4-FFF2-40B4-BE49-F238E27FC236}">
                <a16:creationId xmlns:a16="http://schemas.microsoft.com/office/drawing/2014/main" id="{A427D976-1E30-6843-9DD8-7CCC0F3BDD1F}"/>
              </a:ext>
            </a:extLst>
          </p:cNvPr>
          <p:cNvSpPr/>
          <p:nvPr/>
        </p:nvSpPr>
        <p:spPr>
          <a:xfrm>
            <a:off x="6734172" y="3027152"/>
            <a:ext cx="2032069" cy="84699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Web &amp; </a:t>
            </a:r>
            <a:r>
              <a:rPr lang="fr-FR" b="1" dirty="0" err="1">
                <a:solidFill>
                  <a:schemeClr val="tx1"/>
                </a:solidFill>
              </a:rPr>
              <a:t>DarkWeb</a:t>
            </a:r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824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F1975C-30ED-AF4D-8775-71C0123A6422}"/>
              </a:ext>
            </a:extLst>
          </p:cNvPr>
          <p:cNvSpPr/>
          <p:nvPr/>
        </p:nvSpPr>
        <p:spPr>
          <a:xfrm>
            <a:off x="1125705" y="1146572"/>
            <a:ext cx="2304256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 Digital de l’entreprise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7ACFC9-8724-B143-AB33-13803BFE91D2}"/>
              </a:ext>
            </a:extLst>
          </p:cNvPr>
          <p:cNvSpPr/>
          <p:nvPr/>
        </p:nvSpPr>
        <p:spPr>
          <a:xfrm>
            <a:off x="5915189" y="1125931"/>
            <a:ext cx="2627340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</a:p>
          <a:p>
            <a:pPr algn="ctr"/>
            <a:r>
              <a:rPr lang="fr-FR" dirty="0"/>
              <a:t>Economique</a:t>
            </a:r>
          </a:p>
          <a:p>
            <a:pPr algn="ctr"/>
            <a:r>
              <a:rPr lang="fr-FR" dirty="0"/>
              <a:t>Politique / Social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1A15F7D-BB29-124B-8E2B-7A1472998A66}"/>
              </a:ext>
            </a:extLst>
          </p:cNvPr>
          <p:cNvSpPr txBox="1"/>
          <p:nvPr/>
        </p:nvSpPr>
        <p:spPr>
          <a:xfrm>
            <a:off x="5759676" y="2265474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IES (intelligence Economique)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7A36070-FF54-9544-9B78-A5FE53162D90}"/>
              </a:ext>
            </a:extLst>
          </p:cNvPr>
          <p:cNvSpPr txBox="1"/>
          <p:nvPr/>
        </p:nvSpPr>
        <p:spPr>
          <a:xfrm>
            <a:off x="1035377" y="2268227"/>
            <a:ext cx="248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Surveillance - réputation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304389-CFD4-8C4F-B07E-21533C472EB5}"/>
              </a:ext>
            </a:extLst>
          </p:cNvPr>
          <p:cNvSpPr/>
          <p:nvPr/>
        </p:nvSpPr>
        <p:spPr>
          <a:xfrm>
            <a:off x="971766" y="3641610"/>
            <a:ext cx="2312199" cy="85313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Les SI de l’entreprise (SIG et SI Métiers)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4174BC-D174-2544-8F3B-2D84A0F89E7C}"/>
              </a:ext>
            </a:extLst>
          </p:cNvPr>
          <p:cNvSpPr/>
          <p:nvPr/>
        </p:nvSpPr>
        <p:spPr>
          <a:xfrm>
            <a:off x="3673291" y="3641610"/>
            <a:ext cx="2312199" cy="85313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digital externe (Réseaux sociaux, Services cloud)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350F8D-7330-6D43-9DCF-AD7C3373E819}"/>
              </a:ext>
            </a:extLst>
          </p:cNvPr>
          <p:cNvSpPr/>
          <p:nvPr/>
        </p:nvSpPr>
        <p:spPr>
          <a:xfrm>
            <a:off x="950441" y="4738830"/>
            <a:ext cx="5035049" cy="696908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partenaire et « clients »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9E76DE-357B-1045-8B21-3627BF8D7DE3}"/>
              </a:ext>
            </a:extLst>
          </p:cNvPr>
          <p:cNvSpPr/>
          <p:nvPr/>
        </p:nvSpPr>
        <p:spPr>
          <a:xfrm>
            <a:off x="6374816" y="3641609"/>
            <a:ext cx="2312199" cy="1794129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numérique mondial (Internet, </a:t>
            </a:r>
            <a:r>
              <a:rPr lang="fr-FR" sz="1600" dirty="0" err="1">
                <a:solidFill>
                  <a:schemeClr val="tx1"/>
                </a:solidFill>
              </a:rPr>
              <a:t>DarkWeb</a:t>
            </a:r>
            <a:r>
              <a:rPr lang="fr-FR" sz="1600" dirty="0">
                <a:solidFill>
                  <a:schemeClr val="tx1"/>
                </a:solidFill>
              </a:rPr>
              <a:t> …)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DAEE095-0B38-4B44-AF71-DF4FAD65AEF0}"/>
              </a:ext>
            </a:extLst>
          </p:cNvPr>
          <p:cNvSpPr txBox="1"/>
          <p:nvPr/>
        </p:nvSpPr>
        <p:spPr>
          <a:xfrm>
            <a:off x="3733856" y="134282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Menaces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5CED34A-87C1-5F49-B050-42F30CFECCD2}"/>
              </a:ext>
            </a:extLst>
          </p:cNvPr>
          <p:cNvGrpSpPr/>
          <p:nvPr/>
        </p:nvGrpSpPr>
        <p:grpSpPr>
          <a:xfrm>
            <a:off x="629763" y="3356992"/>
            <a:ext cx="507277" cy="458927"/>
            <a:chOff x="3288320" y="2904051"/>
            <a:chExt cx="651292" cy="696908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557823EA-01B1-B64C-A52E-EB331A414B23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36AB29F9-8217-C54C-AF38-DAAE0C6F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7C750F08-082C-D946-90E6-367344B1CEA1}"/>
              </a:ext>
            </a:extLst>
          </p:cNvPr>
          <p:cNvGrpSpPr/>
          <p:nvPr/>
        </p:nvGrpSpPr>
        <p:grpSpPr>
          <a:xfrm>
            <a:off x="3356558" y="3363499"/>
            <a:ext cx="507277" cy="458927"/>
            <a:chOff x="3288320" y="2904051"/>
            <a:chExt cx="651292" cy="696908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CEC4E13C-AC8F-9B4E-B415-4422E57C225E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4DB3572F-A400-EB4C-8542-14CA9F04A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8DA7748-B652-1148-9DCA-5EF51C74A4CD}"/>
              </a:ext>
            </a:extLst>
          </p:cNvPr>
          <p:cNvGrpSpPr/>
          <p:nvPr/>
        </p:nvGrpSpPr>
        <p:grpSpPr>
          <a:xfrm>
            <a:off x="6121177" y="3435834"/>
            <a:ext cx="507277" cy="458927"/>
            <a:chOff x="3288320" y="2904051"/>
            <a:chExt cx="651292" cy="696908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B6BD85D-F627-444A-B801-84C34C350EBA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8AEB36F7-4214-5049-9E89-3B5557070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B8945A7B-511B-244A-AAF5-1855B75BADC7}"/>
              </a:ext>
            </a:extLst>
          </p:cNvPr>
          <p:cNvGrpSpPr/>
          <p:nvPr/>
        </p:nvGrpSpPr>
        <p:grpSpPr>
          <a:xfrm>
            <a:off x="629763" y="4608596"/>
            <a:ext cx="507277" cy="458927"/>
            <a:chOff x="3288320" y="2904051"/>
            <a:chExt cx="651292" cy="696908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0BCC9AF-7230-A944-ACC4-3A2E8F988F8B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4DAC0C3A-4D92-7349-9016-D9E4B3E2A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sp>
        <p:nvSpPr>
          <p:cNvPr id="29" name="Triangle 28">
            <a:extLst>
              <a:ext uri="{FF2B5EF4-FFF2-40B4-BE49-F238E27FC236}">
                <a16:creationId xmlns:a16="http://schemas.microsoft.com/office/drawing/2014/main" id="{D847316B-CB7A-4541-8188-EE4F906757DA}"/>
              </a:ext>
            </a:extLst>
          </p:cNvPr>
          <p:cNvSpPr/>
          <p:nvPr/>
        </p:nvSpPr>
        <p:spPr>
          <a:xfrm rot="10800000">
            <a:off x="1773776" y="2776092"/>
            <a:ext cx="1008112" cy="576064"/>
          </a:xfrm>
          <a:prstGeom prst="triangl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4F53A23-6AA4-0842-8752-A9EE39CBBE4B}"/>
              </a:ext>
            </a:extLst>
          </p:cNvPr>
          <p:cNvSpPr/>
          <p:nvPr/>
        </p:nvSpPr>
        <p:spPr>
          <a:xfrm rot="10800000">
            <a:off x="6866169" y="2753043"/>
            <a:ext cx="1008112" cy="576064"/>
          </a:xfrm>
          <a:prstGeom prst="triangl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942217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20067" y="5394473"/>
            <a:ext cx="1660445" cy="1387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 sz="160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29960" y="-654860"/>
            <a:ext cx="9029700" cy="1355587"/>
          </a:xfrm>
        </p:spPr>
        <p:txBody>
          <a:bodyPr/>
          <a:lstStyle/>
          <a:p>
            <a:pPr algn="ctr"/>
            <a:r>
              <a:rPr lang="fr-FR" sz="1800" dirty="0"/>
              <a:t>Stratégie de Cyberdéfense</a:t>
            </a:r>
            <a:br>
              <a:rPr lang="fr-FR" sz="1800" dirty="0"/>
            </a:br>
            <a:r>
              <a:rPr lang="fr-FR" sz="1800" dirty="0"/>
              <a:t>lutte informatique opérationnelle</a:t>
            </a:r>
            <a:br>
              <a:rPr lang="fr-FR" sz="1800" dirty="0"/>
            </a:br>
            <a:endParaRPr lang="fr-FR" sz="1800" dirty="0"/>
          </a:p>
        </p:txBody>
      </p:sp>
      <p:grpSp>
        <p:nvGrpSpPr>
          <p:cNvPr id="21" name="Groupe 20"/>
          <p:cNvGrpSpPr/>
          <p:nvPr/>
        </p:nvGrpSpPr>
        <p:grpSpPr>
          <a:xfrm>
            <a:off x="6963908" y="1268760"/>
            <a:ext cx="1467637" cy="4926595"/>
            <a:chOff x="9248360" y="867557"/>
            <a:chExt cx="1956850" cy="5700842"/>
          </a:xfrm>
        </p:grpSpPr>
        <p:sp>
          <p:nvSpPr>
            <p:cNvPr id="8" name="Rectangle 7"/>
            <p:cNvSpPr/>
            <p:nvPr/>
          </p:nvSpPr>
          <p:spPr>
            <a:xfrm>
              <a:off x="9248360" y="4708141"/>
              <a:ext cx="1955018" cy="186025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250192" y="2758400"/>
              <a:ext cx="1955018" cy="18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2393156" y="2924944"/>
            <a:ext cx="4460375" cy="1555537"/>
            <a:chOff x="2819400" y="972000"/>
            <a:chExt cx="6096000" cy="1800000"/>
          </a:xfrm>
        </p:grpSpPr>
        <p:sp>
          <p:nvSpPr>
            <p:cNvPr id="9" name="Rectangle 8"/>
            <p:cNvSpPr/>
            <p:nvPr/>
          </p:nvSpPr>
          <p:spPr>
            <a:xfrm>
              <a:off x="2819400" y="972000"/>
              <a:ext cx="1955017" cy="180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Surveiller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et identifier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menaces actives et potentielles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76800" y="972000"/>
              <a:ext cx="1955017" cy="180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Détecter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des attaques dans les évènements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960383" y="972000"/>
              <a:ext cx="1955017" cy="18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Alerter en fonction de l’impact</a:t>
              </a:r>
            </a:p>
          </p:txBody>
        </p:sp>
      </p:grpSp>
      <p:sp>
        <p:nvSpPr>
          <p:cNvPr id="2" name="ZoneTexte 1"/>
          <p:cNvSpPr txBox="1"/>
          <p:nvPr/>
        </p:nvSpPr>
        <p:spPr>
          <a:xfrm rot="16200000">
            <a:off x="-1067824" y="4520032"/>
            <a:ext cx="3073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SES ESSENTIELS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2322092" y="2023931"/>
            <a:ext cx="4708819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DEFENDRE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ACTIFS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712371" y="1196752"/>
            <a:ext cx="1566248" cy="5004682"/>
            <a:chOff x="870203" y="972000"/>
            <a:chExt cx="1860262" cy="5603612"/>
          </a:xfrm>
        </p:grpSpPr>
        <p:sp>
          <p:nvSpPr>
            <p:cNvPr id="25" name="Rectangle 24"/>
            <p:cNvSpPr/>
            <p:nvPr/>
          </p:nvSpPr>
          <p:spPr>
            <a:xfrm>
              <a:off x="870204" y="2889026"/>
              <a:ext cx="1860261" cy="174169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Repérer et suivre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ses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fragilités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70204" y="972000"/>
              <a:ext cx="1846813" cy="18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 son écosystème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digital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70203" y="4775612"/>
              <a:ext cx="1860258" cy="180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Corriger ou couvrir les vulnérabilités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et les menaces associées</a:t>
              </a:r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505213" y="758170"/>
            <a:ext cx="1978555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Vulnérabilités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2263799" y="2360226"/>
            <a:ext cx="4708820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Menaces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963908" y="830178"/>
            <a:ext cx="140911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393156" y="4587104"/>
            <a:ext cx="4460375" cy="9301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S’entrainer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20493" y="5784441"/>
            <a:ext cx="477356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eduf@ction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: Simple Cyberdefense Model</a:t>
            </a:r>
          </a:p>
        </p:txBody>
      </p:sp>
      <p:sp>
        <p:nvSpPr>
          <p:cNvPr id="27" name="ZoneTexte 26"/>
          <p:cNvSpPr txBox="1"/>
          <p:nvPr/>
        </p:nvSpPr>
        <p:spPr>
          <a:xfrm rot="5400000">
            <a:off x="6640245" y="3989743"/>
            <a:ext cx="410259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  <p:sp>
        <p:nvSpPr>
          <p:cNvPr id="7" name="Rectangle 6"/>
          <p:cNvSpPr/>
          <p:nvPr/>
        </p:nvSpPr>
        <p:spPr>
          <a:xfrm>
            <a:off x="10594980" y="2390243"/>
            <a:ext cx="4614817" cy="3697894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4266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9FF665-71F7-8E48-8EFA-90F047DC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capture d’écran, herbe&#10;&#10;Description générée automatiquement">
            <a:extLst>
              <a:ext uri="{FF2B5EF4-FFF2-40B4-BE49-F238E27FC236}">
                <a16:creationId xmlns:a16="http://schemas.microsoft.com/office/drawing/2014/main" id="{6090B10E-D4F1-A14A-82E4-EDB1D3F08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933688"/>
            <a:ext cx="8280400" cy="5206524"/>
          </a:xfrm>
        </p:spPr>
      </p:pic>
      <p:pic>
        <p:nvPicPr>
          <p:cNvPr id="7" name="Image 6" descr="Une image contenant capture d’écran, herbe&#10;&#10;Description générée automatiquement">
            <a:extLst>
              <a:ext uri="{FF2B5EF4-FFF2-40B4-BE49-F238E27FC236}">
                <a16:creationId xmlns:a16="http://schemas.microsoft.com/office/drawing/2014/main" id="{2C3478AD-9A4F-BB49-90D0-A052D19D3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903600"/>
            <a:ext cx="88265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08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BDF3F0-1962-5941-BE1F-F3B133C0193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 descr="Une image contenant rouge, lumière, assis, arrêt&#10;&#10;Description générée automatiquement">
            <a:extLst>
              <a:ext uri="{FF2B5EF4-FFF2-40B4-BE49-F238E27FC236}">
                <a16:creationId xmlns:a16="http://schemas.microsoft.com/office/drawing/2014/main" id="{FCFFBF40-0939-8744-9422-02E17584919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0"/>
                    </a14:imgEffect>
                    <a14:imgEffect>
                      <a14:colorTemperature colorTemp="11500"/>
                    </a14:imgEffect>
                    <a14:imgEffect>
                      <a14:saturation sat="364000"/>
                    </a14:imgEffect>
                    <a14:imgEffect>
                      <a14:brightnessContrast bright="-6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1700808"/>
            <a:ext cx="8036093" cy="388843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98488CB-A2FF-BB4C-9F90-2805FFCE489D}"/>
              </a:ext>
            </a:extLst>
          </p:cNvPr>
          <p:cNvSpPr txBox="1"/>
          <p:nvPr/>
        </p:nvSpPr>
        <p:spPr>
          <a:xfrm>
            <a:off x="1331640" y="2594984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bg1"/>
                </a:solidFill>
                <a:latin typeface="+mn-lt"/>
              </a:rPr>
              <a:t>CyberDef</a:t>
            </a:r>
            <a:r>
              <a:rPr lang="fr-FR" sz="3200" b="1" dirty="0">
                <a:solidFill>
                  <a:schemeClr val="bg1"/>
                </a:solidFill>
                <a:latin typeface="+mn-lt"/>
              </a:rPr>
              <a:t> 101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8FF8538-BF94-EC41-9ADF-AE1F6C7D8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88" y="3497080"/>
            <a:ext cx="1482452" cy="148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48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E03C46-C3B1-6D4F-B372-B090E4CD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F754C9-A8B1-2046-A8B1-B801ACA64AC2}"/>
              </a:ext>
            </a:extLst>
          </p:cNvPr>
          <p:cNvSpPr/>
          <p:nvPr/>
        </p:nvSpPr>
        <p:spPr>
          <a:xfrm>
            <a:off x="6300192" y="4797749"/>
            <a:ext cx="98468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RC.RP </a:t>
            </a:r>
            <a:r>
              <a:rPr lang="fr-FR" dirty="0" err="1">
                <a:latin typeface="TimesNewRomanPSMT"/>
              </a:rPr>
              <a:t>Recovery</a:t>
            </a:r>
            <a:r>
              <a:rPr lang="fr-FR" dirty="0">
                <a:latin typeface="TimesNewRomanPSMT"/>
              </a:rPr>
              <a:t> Planning </a:t>
            </a:r>
          </a:p>
          <a:p>
            <a:r>
              <a:rPr lang="fr-FR" dirty="0">
                <a:latin typeface="TimesNewRomanPSMT"/>
              </a:rPr>
              <a:t>RC.IM </a:t>
            </a:r>
            <a:r>
              <a:rPr lang="fr-FR" dirty="0" err="1">
                <a:latin typeface="TimesNewRomanPSMT"/>
              </a:rPr>
              <a:t>Improvements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>
                <a:latin typeface="TimesNewRomanPSMT"/>
              </a:rPr>
              <a:t>RC.CO Communications 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B0F093-AD84-8D44-A892-556A1ED48BFE}"/>
              </a:ext>
            </a:extLst>
          </p:cNvPr>
          <p:cNvSpPr/>
          <p:nvPr/>
        </p:nvSpPr>
        <p:spPr>
          <a:xfrm>
            <a:off x="-1332656" y="1090756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>
                <a:latin typeface="TimesNewRomanPSMT"/>
              </a:rPr>
              <a:t>Identify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Protect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Detect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Respond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Recover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49C1B8-436B-884B-8E45-550BFEDE3777}"/>
              </a:ext>
            </a:extLst>
          </p:cNvPr>
          <p:cNvSpPr/>
          <p:nvPr/>
        </p:nvSpPr>
        <p:spPr>
          <a:xfrm>
            <a:off x="-2028520" y="3465862"/>
            <a:ext cx="1338828" cy="46166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fr-FR" dirty="0" err="1">
                <a:latin typeface="TimesNewRomanPSMT"/>
              </a:rPr>
              <a:t>Respond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B64796-0808-D844-B9DC-34830355EEF7}"/>
              </a:ext>
            </a:extLst>
          </p:cNvPr>
          <p:cNvSpPr/>
          <p:nvPr/>
        </p:nvSpPr>
        <p:spPr>
          <a:xfrm>
            <a:off x="-1332656" y="4336084"/>
            <a:ext cx="1285929" cy="461665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fr-FR" dirty="0" err="1">
                <a:latin typeface="TimesNewRomanPSMT"/>
              </a:rPr>
              <a:t>Recover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6ADD9EF-82CF-5040-B43D-34C8A40AA5D0}"/>
              </a:ext>
            </a:extLst>
          </p:cNvPr>
          <p:cNvGrpSpPr/>
          <p:nvPr/>
        </p:nvGrpSpPr>
        <p:grpSpPr>
          <a:xfrm>
            <a:off x="2620436" y="743785"/>
            <a:ext cx="6776099" cy="1938993"/>
            <a:chOff x="2620436" y="743785"/>
            <a:chExt cx="6776099" cy="193899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D337FD-8D5E-0943-A671-47BB1FC12C75}"/>
                </a:ext>
              </a:extLst>
            </p:cNvPr>
            <p:cNvSpPr/>
            <p:nvPr/>
          </p:nvSpPr>
          <p:spPr>
            <a:xfrm rot="16200000">
              <a:off x="1881774" y="1482447"/>
              <a:ext cx="1938990" cy="461665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>
              <a:spAutoFit/>
            </a:bodyPr>
            <a:lstStyle/>
            <a:p>
              <a:r>
                <a:rPr lang="fr-FR" dirty="0" err="1">
                  <a:latin typeface="TimesNewRomanPSMT"/>
                </a:rPr>
                <a:t>Identify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A2A26F-9B0E-1049-8836-ABD5543806CE}"/>
                </a:ext>
              </a:extLst>
            </p:cNvPr>
            <p:cNvSpPr/>
            <p:nvPr/>
          </p:nvSpPr>
          <p:spPr>
            <a:xfrm>
              <a:off x="3070940" y="743786"/>
              <a:ext cx="6325595" cy="1938992"/>
            </a:xfrm>
            <a:prstGeom prst="rect">
              <a:avLst/>
            </a:prstGeom>
            <a:solidFill>
              <a:srgbClr val="00538E">
                <a:alpha val="50196"/>
              </a:srgbClr>
            </a:solidFill>
          </p:spPr>
          <p:txBody>
            <a:bodyPr wrap="square">
              <a:spAutoFit/>
            </a:bodyPr>
            <a:lstStyle/>
            <a:p>
              <a:r>
                <a:rPr lang="fr-FR" dirty="0">
                  <a:latin typeface="TimesNewRomanPSMT"/>
                </a:rPr>
                <a:t>ID.AM </a:t>
              </a:r>
              <a:r>
                <a:rPr lang="fr-FR" dirty="0" err="1">
                  <a:latin typeface="TimesNewRomanPSMT"/>
                </a:rPr>
                <a:t>Asset</a:t>
              </a:r>
              <a:r>
                <a:rPr lang="fr-FR" dirty="0">
                  <a:latin typeface="TimesNewRomanPSMT"/>
                </a:rPr>
                <a:t> Management </a:t>
              </a:r>
            </a:p>
            <a:p>
              <a:r>
                <a:rPr lang="fr-FR" dirty="0">
                  <a:latin typeface="TimesNewRomanPSMT"/>
                </a:rPr>
                <a:t>ID.BE Business </a:t>
              </a:r>
              <a:r>
                <a:rPr lang="fr-FR" dirty="0" err="1">
                  <a:latin typeface="TimesNewRomanPSMT"/>
                </a:rPr>
                <a:t>Environment</a:t>
              </a:r>
              <a:r>
                <a:rPr lang="fr-FR" dirty="0">
                  <a:latin typeface="TimesNewRomanPSMT"/>
                </a:rPr>
                <a:t> </a:t>
              </a:r>
            </a:p>
            <a:p>
              <a:r>
                <a:rPr lang="fr-FR" dirty="0">
                  <a:latin typeface="TimesNewRomanPSMT"/>
                </a:rPr>
                <a:t>ID.GV </a:t>
              </a:r>
              <a:r>
                <a:rPr lang="fr-FR" dirty="0" err="1">
                  <a:latin typeface="TimesNewRomanPSMT"/>
                </a:rPr>
                <a:t>Governance</a:t>
              </a:r>
              <a:br>
                <a:rPr lang="fr-FR" dirty="0">
                  <a:latin typeface="TimesNewRomanPSMT"/>
                </a:rPr>
              </a:br>
              <a:r>
                <a:rPr lang="fr-FR" dirty="0">
                  <a:latin typeface="TimesNewRomanPSMT"/>
                </a:rPr>
                <a:t>ID.RA </a:t>
              </a:r>
              <a:r>
                <a:rPr lang="fr-FR" dirty="0" err="1">
                  <a:latin typeface="TimesNewRomanPSMT"/>
                </a:rPr>
                <a:t>Risk</a:t>
              </a:r>
              <a:r>
                <a:rPr lang="fr-FR" dirty="0">
                  <a:latin typeface="TimesNewRomanPSMT"/>
                </a:rPr>
                <a:t> </a:t>
              </a:r>
              <a:r>
                <a:rPr lang="fr-FR" dirty="0" err="1">
                  <a:latin typeface="TimesNewRomanPSMT"/>
                </a:rPr>
                <a:t>Assessment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ID.RM </a:t>
              </a:r>
              <a:r>
                <a:rPr lang="fr-FR" dirty="0" err="1">
                  <a:latin typeface="TimesNewRomanPSMT"/>
                </a:rPr>
                <a:t>Risk</a:t>
              </a:r>
              <a:r>
                <a:rPr lang="fr-FR" dirty="0">
                  <a:latin typeface="TimesNewRomanPSMT"/>
                </a:rPr>
                <a:t> Management </a:t>
              </a:r>
              <a:r>
                <a:rPr lang="fr-FR" dirty="0" err="1">
                  <a:latin typeface="TimesNewRomanPSMT"/>
                </a:rPr>
                <a:t>Strategy</a:t>
              </a:r>
              <a:r>
                <a:rPr lang="fr-FR" dirty="0">
                  <a:latin typeface="TimesNewRomanPSMT"/>
                </a:rPr>
                <a:t>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107C3077-63DA-654B-864F-3FA53D9D4837}"/>
              </a:ext>
            </a:extLst>
          </p:cNvPr>
          <p:cNvGrpSpPr/>
          <p:nvPr/>
        </p:nvGrpSpPr>
        <p:grpSpPr>
          <a:xfrm>
            <a:off x="2620608" y="2685430"/>
            <a:ext cx="5033665" cy="2677658"/>
            <a:chOff x="944071" y="5028579"/>
            <a:chExt cx="5033665" cy="267765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4BD366F-8196-4A4D-8BEE-C164B45A4E53}"/>
                </a:ext>
              </a:extLst>
            </p:cNvPr>
            <p:cNvSpPr/>
            <p:nvPr/>
          </p:nvSpPr>
          <p:spPr>
            <a:xfrm rot="16200000">
              <a:off x="-163923" y="6136573"/>
              <a:ext cx="2677654" cy="461665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>
              <a:spAutoFit/>
            </a:bodyPr>
            <a:lstStyle/>
            <a:p>
              <a:r>
                <a:rPr lang="fr-FR" dirty="0" err="1">
                  <a:latin typeface="TimesNewRomanPSMT"/>
                </a:rPr>
                <a:t>Protect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94A0EA-54BC-234B-800A-259B48737BBB}"/>
                </a:ext>
              </a:extLst>
            </p:cNvPr>
            <p:cNvSpPr/>
            <p:nvPr/>
          </p:nvSpPr>
          <p:spPr>
            <a:xfrm>
              <a:off x="1405736" y="5028581"/>
              <a:ext cx="4572000" cy="2677656"/>
            </a:xfrm>
            <a:prstGeom prst="rect">
              <a:avLst/>
            </a:prstGeom>
            <a:solidFill>
              <a:srgbClr val="7030A0">
                <a:alpha val="50196"/>
              </a:srgbClr>
            </a:solidFill>
          </p:spPr>
          <p:txBody>
            <a:bodyPr>
              <a:spAutoFit/>
            </a:bodyPr>
            <a:lstStyle/>
            <a:p>
              <a:r>
                <a:rPr lang="fr-FR" dirty="0">
                  <a:latin typeface="TimesNewRomanPSMT"/>
                </a:rPr>
                <a:t>PR.AC Access Control</a:t>
              </a:r>
              <a:br>
                <a:rPr lang="fr-FR" dirty="0">
                  <a:latin typeface="TimesNewRomanPSMT"/>
                </a:rPr>
              </a:br>
              <a:r>
                <a:rPr lang="fr-FR" dirty="0">
                  <a:latin typeface="TimesNewRomanPSMT"/>
                </a:rPr>
                <a:t>PR.AT </a:t>
              </a:r>
              <a:r>
                <a:rPr lang="fr-FR" dirty="0" err="1">
                  <a:latin typeface="TimesNewRomanPSMT"/>
                </a:rPr>
                <a:t>Awareness</a:t>
              </a:r>
              <a:r>
                <a:rPr lang="fr-FR" dirty="0">
                  <a:latin typeface="TimesNewRomanPSMT"/>
                </a:rPr>
                <a:t> and Training </a:t>
              </a:r>
            </a:p>
            <a:p>
              <a:r>
                <a:rPr lang="fr-FR" dirty="0">
                  <a:latin typeface="TimesNewRomanPSMT"/>
                </a:rPr>
                <a:t>PR.DS Data Security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PR.IP Information Protection </a:t>
              </a:r>
              <a:r>
                <a:rPr lang="fr-FR" dirty="0" err="1">
                  <a:latin typeface="TimesNewRomanPSMT"/>
                </a:rPr>
                <a:t>Processes</a:t>
              </a:r>
              <a:r>
                <a:rPr lang="fr-FR" dirty="0">
                  <a:latin typeface="TimesNewRomanPSMT"/>
                </a:rPr>
                <a:t> and </a:t>
              </a:r>
              <a:r>
                <a:rPr lang="fr-FR" dirty="0" err="1">
                  <a:latin typeface="TimesNewRomanPSMT"/>
                </a:rPr>
                <a:t>Procedures</a:t>
              </a:r>
              <a:r>
                <a:rPr lang="fr-FR" dirty="0">
                  <a:latin typeface="TimesNewRomanPSMT"/>
                </a:rPr>
                <a:t> </a:t>
              </a:r>
            </a:p>
            <a:p>
              <a:r>
                <a:rPr lang="fr-FR" dirty="0">
                  <a:latin typeface="TimesNewRomanPSMT"/>
                </a:rPr>
                <a:t>PR.MA Maintenance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PR.PT Protective </a:t>
              </a:r>
              <a:r>
                <a:rPr lang="fr-FR" dirty="0" err="1">
                  <a:latin typeface="TimesNewRomanPSMT"/>
                </a:rPr>
                <a:t>Technology</a:t>
              </a:r>
              <a:r>
                <a:rPr lang="fr-FR" dirty="0">
                  <a:latin typeface="TimesNewRomanPSMT"/>
                </a:rPr>
                <a:t> 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5F454E2-8B9F-9442-884F-E2FE07A49CC4}"/>
              </a:ext>
            </a:extLst>
          </p:cNvPr>
          <p:cNvGrpSpPr/>
          <p:nvPr/>
        </p:nvGrpSpPr>
        <p:grpSpPr>
          <a:xfrm>
            <a:off x="6059638" y="4192577"/>
            <a:ext cx="6313696" cy="1210344"/>
            <a:chOff x="1858704" y="2634155"/>
            <a:chExt cx="6313696" cy="12103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8EF8C0-43DC-3A43-92C1-0BAF32D6BD63}"/>
                </a:ext>
              </a:extLst>
            </p:cNvPr>
            <p:cNvSpPr/>
            <p:nvPr/>
          </p:nvSpPr>
          <p:spPr>
            <a:xfrm rot="16200000">
              <a:off x="1484365" y="3008494"/>
              <a:ext cx="1210343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fr-FR" dirty="0" err="1">
                  <a:latin typeface="TimesNewRomanPSMT"/>
                </a:rPr>
                <a:t>Detect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FA998D-7920-904C-87B7-FCF8A64A0A75}"/>
                </a:ext>
              </a:extLst>
            </p:cNvPr>
            <p:cNvSpPr/>
            <p:nvPr/>
          </p:nvSpPr>
          <p:spPr>
            <a:xfrm>
              <a:off x="2286000" y="2644170"/>
              <a:ext cx="5886400" cy="1200329"/>
            </a:xfrm>
            <a:prstGeom prst="rect">
              <a:avLst/>
            </a:prstGeom>
            <a:solidFill>
              <a:srgbClr val="FFFE01">
                <a:alpha val="43922"/>
              </a:srgbClr>
            </a:solidFill>
          </p:spPr>
          <p:txBody>
            <a:bodyPr wrap="square">
              <a:spAutoFit/>
            </a:bodyPr>
            <a:lstStyle/>
            <a:p>
              <a:r>
                <a:rPr lang="fr-FR" dirty="0">
                  <a:latin typeface="TimesNewRomanPSMT"/>
                </a:rPr>
                <a:t>DE.AE Anomalies and Events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DE.CM Security </a:t>
              </a:r>
              <a:r>
                <a:rPr lang="fr-FR" dirty="0" err="1">
                  <a:latin typeface="TimesNewRomanPSMT"/>
                </a:rPr>
                <a:t>Continuous</a:t>
              </a:r>
              <a:r>
                <a:rPr lang="fr-FR" dirty="0">
                  <a:latin typeface="TimesNewRomanPSMT"/>
                </a:rPr>
                <a:t> Monitoring </a:t>
              </a:r>
            </a:p>
            <a:p>
              <a:r>
                <a:rPr lang="fr-FR" dirty="0">
                  <a:latin typeface="TimesNewRomanPSMT"/>
                </a:rPr>
                <a:t>DE.DP </a:t>
              </a:r>
              <a:r>
                <a:rPr lang="fr-FR" dirty="0" err="1">
                  <a:latin typeface="TimesNewRomanPSMT"/>
                </a:rPr>
                <a:t>Detection</a:t>
              </a:r>
              <a:r>
                <a:rPr lang="fr-FR" dirty="0">
                  <a:latin typeface="TimesNewRomanPSMT"/>
                </a:rPr>
                <a:t> </a:t>
              </a:r>
              <a:r>
                <a:rPr lang="fr-FR" dirty="0" err="1">
                  <a:latin typeface="TimesNewRomanPSMT"/>
                </a:rPr>
                <a:t>Processes</a:t>
              </a:r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B7631BA-341C-654D-BFC9-B559E230BDDC}"/>
              </a:ext>
            </a:extLst>
          </p:cNvPr>
          <p:cNvSpPr/>
          <p:nvPr/>
        </p:nvSpPr>
        <p:spPr>
          <a:xfrm>
            <a:off x="7801334" y="3828253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latin typeface="TimesNewRomanPSMT"/>
              </a:rPr>
              <a:t>RS.RP </a:t>
            </a:r>
            <a:r>
              <a:rPr lang="fr-FR" dirty="0" err="1">
                <a:latin typeface="TimesNewRomanPSMT"/>
              </a:rPr>
              <a:t>Response</a:t>
            </a:r>
            <a:r>
              <a:rPr lang="fr-FR" dirty="0">
                <a:latin typeface="TimesNewRomanPSMT"/>
              </a:rPr>
              <a:t> Planning</a:t>
            </a:r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RS.CO Communications </a:t>
            </a:r>
            <a:endParaRPr lang="fr-FR" dirty="0"/>
          </a:p>
          <a:p>
            <a:r>
              <a:rPr lang="fr-FR" dirty="0">
                <a:latin typeface="TimesNewRomanPSMT"/>
              </a:rPr>
              <a:t>RS.AN </a:t>
            </a:r>
            <a:r>
              <a:rPr lang="fr-FR" dirty="0" err="1">
                <a:latin typeface="TimesNewRomanPSMT"/>
              </a:rPr>
              <a:t>Analysis</a:t>
            </a:r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RS.MI Mitigation</a:t>
            </a:r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RS.IM </a:t>
            </a:r>
            <a:r>
              <a:rPr lang="fr-FR" dirty="0" err="1">
                <a:latin typeface="TimesNewRomanPSMT"/>
              </a:rPr>
              <a:t>Improvements</a:t>
            </a:r>
            <a:r>
              <a:rPr lang="fr-FR" dirty="0">
                <a:latin typeface="TimesNewRomanPSM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5187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BE37B14-4E15-9B45-8B11-6880D6E62049}"/>
              </a:ext>
            </a:extLst>
          </p:cNvPr>
          <p:cNvGrpSpPr/>
          <p:nvPr/>
        </p:nvGrpSpPr>
        <p:grpSpPr>
          <a:xfrm>
            <a:off x="2123728" y="2564904"/>
            <a:ext cx="4646154" cy="1529525"/>
            <a:chOff x="9250192" y="867557"/>
            <a:chExt cx="6194874" cy="17699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643FC4C-4CED-3F47-9941-2D88244A534A}"/>
                </a:ext>
              </a:extLst>
            </p:cNvPr>
            <p:cNvSpPr/>
            <p:nvPr/>
          </p:nvSpPr>
          <p:spPr>
            <a:xfrm>
              <a:off x="13490048" y="867557"/>
              <a:ext cx="1955018" cy="176989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B1636-8957-8C4F-AB07-8F717147D4AD}"/>
                </a:ext>
              </a:extLst>
            </p:cNvPr>
            <p:cNvSpPr/>
            <p:nvPr/>
          </p:nvSpPr>
          <p:spPr>
            <a:xfrm>
              <a:off x="11360595" y="867558"/>
              <a:ext cx="1955018" cy="176989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CF9CD-EF59-A446-BF2F-CC90CC8A0201}"/>
                </a:ext>
              </a:extLst>
            </p:cNvPr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FA2B4504-49E6-7348-BEB5-E494E3BAD734}"/>
              </a:ext>
            </a:extLst>
          </p:cNvPr>
          <p:cNvSpPr txBox="1"/>
          <p:nvPr/>
        </p:nvSpPr>
        <p:spPr>
          <a:xfrm>
            <a:off x="3735102" y="2055071"/>
            <a:ext cx="140911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055B1AD-25F9-8E4A-B048-633FAFD0C571}"/>
              </a:ext>
            </a:extLst>
          </p:cNvPr>
          <p:cNvSpPr txBox="1"/>
          <p:nvPr/>
        </p:nvSpPr>
        <p:spPr>
          <a:xfrm>
            <a:off x="2554402" y="1709865"/>
            <a:ext cx="410259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</p:spTree>
    <p:extLst>
      <p:ext uri="{BB962C8B-B14F-4D97-AF65-F5344CB8AC3E}">
        <p14:creationId xmlns:p14="http://schemas.microsoft.com/office/powerpoint/2010/main" val="1446185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1EF049-7601-0249-AA8A-BFE2DF30839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620688"/>
            <a:ext cx="2870353" cy="259228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BF3161A-D00F-BE41-9DF6-1263BE0BFA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115000"/>
                    </a14:imgEffect>
                    <a14:imgEffect>
                      <a14:brightnessContrast bright="-23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052736"/>
            <a:ext cx="2376264" cy="27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71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21844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Gestion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38354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Distribution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55118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Usages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3860800" y="19812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Format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3886200" y="25273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Certificat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3886200" y="30226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Clefs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3886200" y="35179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Aléa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990600" y="2527300"/>
            <a:ext cx="2286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Certificateur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2184400" y="30353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Séquestre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5511800" y="19812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Protocoles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5511800" y="2527300"/>
            <a:ext cx="1524000" cy="1371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Algorithmes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990600" y="1981200"/>
            <a:ext cx="2286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Tiers de confiance</a:t>
            </a:r>
          </a:p>
        </p:txBody>
      </p:sp>
      <p:sp>
        <p:nvSpPr>
          <p:cNvPr id="2" name="Rectangle 1"/>
          <p:cNvSpPr/>
          <p:nvPr/>
        </p:nvSpPr>
        <p:spPr>
          <a:xfrm>
            <a:off x="1981200" y="4343400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Fig</a:t>
            </a:r>
            <a:r>
              <a:rPr lang="fr-FR" b="1" dirty="0"/>
              <a:t> 1</a:t>
            </a:r>
            <a:r>
              <a:rPr lang="fr-FR" dirty="0"/>
              <a:t> : Les briques à vérifier dans la chaine de confiance</a:t>
            </a:r>
          </a:p>
        </p:txBody>
      </p:sp>
    </p:spTree>
    <p:extLst>
      <p:ext uri="{BB962C8B-B14F-4D97-AF65-F5344CB8AC3E}">
        <p14:creationId xmlns:p14="http://schemas.microsoft.com/office/powerpoint/2010/main" val="847041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6DB6A37C-A6E7-9144-A5B6-CBA3608802C0}"/>
              </a:ext>
            </a:extLst>
          </p:cNvPr>
          <p:cNvSpPr/>
          <p:nvPr/>
        </p:nvSpPr>
        <p:spPr>
          <a:xfrm>
            <a:off x="500062" y="2564904"/>
            <a:ext cx="8143875" cy="2087562"/>
          </a:xfrm>
          <a:custGeom>
            <a:avLst/>
            <a:gdLst>
              <a:gd name="connsiteX0" fmla="*/ 0 w 8606971"/>
              <a:gd name="connsiteY0" fmla="*/ 827314 h 3173258"/>
              <a:gd name="connsiteX1" fmla="*/ 2409371 w 8606971"/>
              <a:gd name="connsiteY1" fmla="*/ 1451428 h 3173258"/>
              <a:gd name="connsiteX2" fmla="*/ 4296228 w 8606971"/>
              <a:gd name="connsiteY2" fmla="*/ 3164114 h 3173258"/>
              <a:gd name="connsiteX3" fmla="*/ 6734628 w 8606971"/>
              <a:gd name="connsiteY3" fmla="*/ 624114 h 3173258"/>
              <a:gd name="connsiteX4" fmla="*/ 8606971 w 8606971"/>
              <a:gd name="connsiteY4" fmla="*/ 0 h 3173258"/>
              <a:gd name="connsiteX0" fmla="*/ 0 w 8991542"/>
              <a:gd name="connsiteY0" fmla="*/ 679091 h 3025035"/>
              <a:gd name="connsiteX1" fmla="*/ 2409371 w 8991542"/>
              <a:gd name="connsiteY1" fmla="*/ 1303205 h 3025035"/>
              <a:gd name="connsiteX2" fmla="*/ 4296228 w 8991542"/>
              <a:gd name="connsiteY2" fmla="*/ 3015891 h 3025035"/>
              <a:gd name="connsiteX3" fmla="*/ 6734628 w 8991542"/>
              <a:gd name="connsiteY3" fmla="*/ 475891 h 3025035"/>
              <a:gd name="connsiteX4" fmla="*/ 8991542 w 8991542"/>
              <a:gd name="connsiteY4" fmla="*/ 0 h 3025035"/>
              <a:gd name="connsiteX0" fmla="*/ 0 w 8991542"/>
              <a:gd name="connsiteY0" fmla="*/ 700138 h 3046082"/>
              <a:gd name="connsiteX1" fmla="*/ 2409371 w 8991542"/>
              <a:gd name="connsiteY1" fmla="*/ 1324252 h 3046082"/>
              <a:gd name="connsiteX2" fmla="*/ 4296228 w 8991542"/>
              <a:gd name="connsiteY2" fmla="*/ 3036938 h 3046082"/>
              <a:gd name="connsiteX3" fmla="*/ 6734628 w 8991542"/>
              <a:gd name="connsiteY3" fmla="*/ 496938 h 3046082"/>
              <a:gd name="connsiteX4" fmla="*/ 8991542 w 8991542"/>
              <a:gd name="connsiteY4" fmla="*/ 21047 h 30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542" h="3046082">
                <a:moveTo>
                  <a:pt x="0" y="700138"/>
                </a:moveTo>
                <a:cubicBezTo>
                  <a:pt x="846666" y="817461"/>
                  <a:pt x="1693333" y="934785"/>
                  <a:pt x="2409371" y="1324252"/>
                </a:cubicBezTo>
                <a:cubicBezTo>
                  <a:pt x="3125409" y="1713719"/>
                  <a:pt x="3575352" y="3174824"/>
                  <a:pt x="4296228" y="3036938"/>
                </a:cubicBezTo>
                <a:cubicBezTo>
                  <a:pt x="5017104" y="2899052"/>
                  <a:pt x="5952076" y="999587"/>
                  <a:pt x="6734628" y="496938"/>
                </a:cubicBezTo>
                <a:cubicBezTo>
                  <a:pt x="7517180" y="-5710"/>
                  <a:pt x="8430623" y="-36445"/>
                  <a:pt x="8991542" y="21047"/>
                </a:cubicBezTo>
              </a:path>
            </a:pathLst>
          </a:custGeom>
          <a:noFill/>
          <a:ln w="76200">
            <a:solidFill>
              <a:schemeClr val="bg1">
                <a:lumMod val="8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0B2CA0-CC40-5844-8177-1514955DE5DD}"/>
              </a:ext>
            </a:extLst>
          </p:cNvPr>
          <p:cNvSpPr txBox="1"/>
          <p:nvPr/>
        </p:nvSpPr>
        <p:spPr>
          <a:xfrm>
            <a:off x="757237" y="2899866"/>
            <a:ext cx="1101725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Comprendre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07F5E19-1D68-6C4A-B70C-BF00C8A69B5F}"/>
              </a:ext>
            </a:extLst>
          </p:cNvPr>
          <p:cNvSpPr txBox="1"/>
          <p:nvPr/>
        </p:nvSpPr>
        <p:spPr>
          <a:xfrm>
            <a:off x="2649537" y="3622179"/>
            <a:ext cx="928688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Structurer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8EA6319-9F36-BA47-BB5C-2E0F1A896A2E}"/>
              </a:ext>
            </a:extLst>
          </p:cNvPr>
          <p:cNvSpPr txBox="1"/>
          <p:nvPr/>
        </p:nvSpPr>
        <p:spPr>
          <a:xfrm>
            <a:off x="3952875" y="4515941"/>
            <a:ext cx="947737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Construire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E1F7AD-2124-004C-BC09-B1549900E032}"/>
              </a:ext>
            </a:extLst>
          </p:cNvPr>
          <p:cNvSpPr txBox="1"/>
          <p:nvPr/>
        </p:nvSpPr>
        <p:spPr>
          <a:xfrm>
            <a:off x="4543425" y="3622179"/>
            <a:ext cx="2249487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>
                <a:solidFill>
                  <a:srgbClr val="C00000"/>
                </a:solidFill>
                <a:latin typeface="Calibri" charset="0"/>
              </a:rPr>
              <a:t>Evaluer / Contrôler / Vérifier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752F30-B0B2-C042-AA9C-C766E842A715}"/>
              </a:ext>
            </a:extLst>
          </p:cNvPr>
          <p:cNvSpPr txBox="1"/>
          <p:nvPr/>
        </p:nvSpPr>
        <p:spPr>
          <a:xfrm>
            <a:off x="7402512" y="2410916"/>
            <a:ext cx="908050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Maintenir</a:t>
            </a:r>
          </a:p>
        </p:txBody>
      </p:sp>
    </p:spTree>
    <p:extLst>
      <p:ext uri="{BB962C8B-B14F-4D97-AF65-F5344CB8AC3E}">
        <p14:creationId xmlns:p14="http://schemas.microsoft.com/office/powerpoint/2010/main" val="1631146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2170683" y="2381250"/>
            <a:ext cx="1905000" cy="1543050"/>
          </a:xfrm>
          <a:prstGeom prst="roundRect">
            <a:avLst>
              <a:gd name="adj" fmla="val 9753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DONNEES CHIFFREES</a:t>
            </a:r>
          </a:p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SYMETRIQUE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13496" y="4102135"/>
            <a:ext cx="18662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1"/>
                </a:solidFill>
              </a:rPr>
              <a:t>01000100101…001111</a:t>
            </a:r>
          </a:p>
          <a:p>
            <a:pPr algn="ctr"/>
            <a:r>
              <a:rPr lang="fr-FR" sz="1050" dirty="0"/>
              <a:t>Clef symétrique obtenue via </a:t>
            </a:r>
          </a:p>
          <a:p>
            <a:pPr algn="ctr"/>
            <a:r>
              <a:rPr lang="fr-FR" sz="1050" dirty="0"/>
              <a:t>générateur d’aléa</a:t>
            </a: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151032" y="3200400"/>
            <a:ext cx="101352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à coins arrondis 7"/>
          <p:cNvSpPr/>
          <p:nvPr/>
        </p:nvSpPr>
        <p:spPr>
          <a:xfrm rot="16200000">
            <a:off x="3761358" y="2752725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de moi même</a:t>
            </a:r>
            <a:endParaRPr lang="fr-FR" sz="1200" b="1" dirty="0">
              <a:solidFill>
                <a:srgbClr val="C00000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 rot="16200000">
            <a:off x="4618608" y="2771775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du destinataire  </a:t>
            </a:r>
            <a:r>
              <a:rPr lang="fr-FR" sz="1200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15" name="Rectangle à coins arrondis 14"/>
          <p:cNvSpPr/>
          <p:nvPr/>
        </p:nvSpPr>
        <p:spPr>
          <a:xfrm rot="16200000">
            <a:off x="5456808" y="2771774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du destinataire  </a:t>
            </a:r>
            <a:r>
              <a:rPr lang="fr-FR" sz="1200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17" name="Rectangle à coins arrondis 16"/>
          <p:cNvSpPr/>
          <p:nvPr/>
        </p:nvSpPr>
        <p:spPr>
          <a:xfrm rot="16200000">
            <a:off x="7220464" y="2771776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Signature  du hash du bloc global  de données</a:t>
            </a:r>
            <a:endParaRPr lang="fr-FR" sz="1200" b="1" dirty="0">
              <a:solidFill>
                <a:srgbClr val="C00000"/>
              </a:solidFill>
            </a:endParaRPr>
          </a:p>
        </p:txBody>
      </p:sp>
      <p:cxnSp>
        <p:nvCxnSpPr>
          <p:cNvPr id="11" name="Connecteur droit avec flèche 10"/>
          <p:cNvCxnSpPr>
            <a:stCxn id="15" idx="2"/>
            <a:endCxn id="17" idx="0"/>
          </p:cNvCxnSpPr>
          <p:nvPr/>
        </p:nvCxnSpPr>
        <p:spPr>
          <a:xfrm>
            <a:off x="6609333" y="3162299"/>
            <a:ext cx="982606" cy="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907704" y="2209799"/>
            <a:ext cx="6818622" cy="25232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/>
          <p:cNvGrpSpPr/>
          <p:nvPr/>
        </p:nvGrpSpPr>
        <p:grpSpPr>
          <a:xfrm>
            <a:off x="7527803" y="4908311"/>
            <a:ext cx="818357" cy="818357"/>
            <a:chOff x="6821744" y="5472931"/>
            <a:chExt cx="970471" cy="926316"/>
          </a:xfrm>
        </p:grpSpPr>
        <p:pic>
          <p:nvPicPr>
            <p:cNvPr id="1028" name="Picture 4" descr="C:\Users\Fcdw3504\Desktop\User-red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744" y="5472931"/>
              <a:ext cx="818357" cy="818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Fcdw3504\Desktop\Very-Basic-Key-Filled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3090" y="5780122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e 12"/>
          <p:cNvGrpSpPr/>
          <p:nvPr/>
        </p:nvGrpSpPr>
        <p:grpSpPr>
          <a:xfrm>
            <a:off x="4215218" y="4809688"/>
            <a:ext cx="616280" cy="704453"/>
            <a:chOff x="4298620" y="4133007"/>
            <a:chExt cx="976560" cy="1014016"/>
          </a:xfrm>
        </p:grpSpPr>
        <p:pic>
          <p:nvPicPr>
            <p:cNvPr id="1029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e 22"/>
          <p:cNvGrpSpPr/>
          <p:nvPr/>
        </p:nvGrpSpPr>
        <p:grpSpPr>
          <a:xfrm>
            <a:off x="5072468" y="4809688"/>
            <a:ext cx="616280" cy="704453"/>
            <a:chOff x="4298620" y="4133007"/>
            <a:chExt cx="976560" cy="1014016"/>
          </a:xfrm>
        </p:grpSpPr>
        <p:pic>
          <p:nvPicPr>
            <p:cNvPr id="24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e 25"/>
          <p:cNvGrpSpPr/>
          <p:nvPr/>
        </p:nvGrpSpPr>
        <p:grpSpPr>
          <a:xfrm>
            <a:off x="5910668" y="4809688"/>
            <a:ext cx="616280" cy="704453"/>
            <a:chOff x="4298620" y="4133007"/>
            <a:chExt cx="976560" cy="1014016"/>
          </a:xfrm>
        </p:grpSpPr>
        <p:pic>
          <p:nvPicPr>
            <p:cNvPr id="27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1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59" y="3324109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66" y="2594855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cdw3504\Desktop\file-icon-280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0" y="2428253"/>
            <a:ext cx="1315694" cy="131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63" y="4980764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349643" y="4991100"/>
            <a:ext cx="60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GDA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6900379" y="4144098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ASYM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1203469" y="2682107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SYM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352666" y="554200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Moi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7661326" y="57266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Moi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307367" y="55420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091362" y="55420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grpSp>
        <p:nvGrpSpPr>
          <p:cNvPr id="1035" name="Groupe 1034"/>
          <p:cNvGrpSpPr/>
          <p:nvPr/>
        </p:nvGrpSpPr>
        <p:grpSpPr>
          <a:xfrm>
            <a:off x="6774013" y="1821822"/>
            <a:ext cx="857015" cy="692778"/>
            <a:chOff x="7676560" y="1290256"/>
            <a:chExt cx="857015" cy="692778"/>
          </a:xfrm>
        </p:grpSpPr>
        <p:sp>
          <p:nvSpPr>
            <p:cNvPr id="1034" name="Rectangle à coins arrondis 1033"/>
            <p:cNvSpPr/>
            <p:nvPr/>
          </p:nvSpPr>
          <p:spPr>
            <a:xfrm>
              <a:off x="8139242" y="1375830"/>
              <a:ext cx="245623" cy="3731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7676560" y="1290256"/>
              <a:ext cx="857015" cy="692778"/>
              <a:chOff x="4324585" y="1009650"/>
              <a:chExt cx="1203067" cy="1018401"/>
            </a:xfrm>
          </p:grpSpPr>
          <p:pic>
            <p:nvPicPr>
              <p:cNvPr id="49" name="Picture 8" descr="C:\Users\Fcdw3504\Desktop\file-icon-28038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7552" y="1009650"/>
                <a:ext cx="800100" cy="800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3" name="Picture 9" descr="C:\Users\Fcdw3504\Desktop\29845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4585" y="1260217"/>
                <a:ext cx="767834" cy="767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Rectangle 33"/>
          <p:cNvSpPr/>
          <p:nvPr/>
        </p:nvSpPr>
        <p:spPr>
          <a:xfrm>
            <a:off x="738168" y="411386"/>
            <a:ext cx="759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Fig</a:t>
            </a:r>
            <a:r>
              <a:rPr lang="fr-FR" b="1" dirty="0"/>
              <a:t> 2 </a:t>
            </a:r>
            <a:r>
              <a:rPr lang="fr-FR" dirty="0"/>
              <a:t>: Une architecture simple pour un chiffrement à clefs publiques de fichier </a:t>
            </a:r>
          </a:p>
        </p:txBody>
      </p:sp>
      <p:pic>
        <p:nvPicPr>
          <p:cNvPr id="53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181" y="4114803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V="1">
            <a:off x="4523358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V="1">
            <a:off x="6266095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V="1">
            <a:off x="5350248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5353280" y="4138726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ASYM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6618480" y="3238500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HASH</a:t>
            </a:r>
          </a:p>
        </p:txBody>
      </p:sp>
      <p:pic>
        <p:nvPicPr>
          <p:cNvPr id="60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632" y="4114803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Connecteur droit avec flèche 60"/>
          <p:cNvCxnSpPr/>
          <p:nvPr/>
        </p:nvCxnSpPr>
        <p:spPr>
          <a:xfrm flipV="1">
            <a:off x="7982464" y="3954768"/>
            <a:ext cx="0" cy="62445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5" name="Rectangle 1024"/>
          <p:cNvSpPr/>
          <p:nvPr/>
        </p:nvSpPr>
        <p:spPr>
          <a:xfrm>
            <a:off x="4551907" y="5911334"/>
            <a:ext cx="17778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clefs publiques</a:t>
            </a:r>
          </a:p>
          <a:p>
            <a:pPr algn="ctr"/>
            <a:r>
              <a:rPr lang="fr-FR" sz="1100" dirty="0"/>
              <a:t>de chiffrement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112747" y="6126777"/>
            <a:ext cx="17778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clef privée</a:t>
            </a:r>
          </a:p>
          <a:p>
            <a:pPr algn="ctr"/>
            <a:r>
              <a:rPr lang="fr-FR" sz="1100" dirty="0"/>
              <a:t>de signature</a:t>
            </a:r>
          </a:p>
        </p:txBody>
      </p:sp>
    </p:spTree>
    <p:extLst>
      <p:ext uri="{BB962C8B-B14F-4D97-AF65-F5344CB8AC3E}">
        <p14:creationId xmlns:p14="http://schemas.microsoft.com/office/powerpoint/2010/main" val="632982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 5"/>
          <p:cNvSpPr/>
          <p:nvPr/>
        </p:nvSpPr>
        <p:spPr>
          <a:xfrm>
            <a:off x="744356" y="3658284"/>
            <a:ext cx="7648575" cy="1826542"/>
          </a:xfrm>
          <a:custGeom>
            <a:avLst/>
            <a:gdLst>
              <a:gd name="connsiteX0" fmla="*/ 0 w 8606971"/>
              <a:gd name="connsiteY0" fmla="*/ 827314 h 3173258"/>
              <a:gd name="connsiteX1" fmla="*/ 2409371 w 8606971"/>
              <a:gd name="connsiteY1" fmla="*/ 1451428 h 3173258"/>
              <a:gd name="connsiteX2" fmla="*/ 4296228 w 8606971"/>
              <a:gd name="connsiteY2" fmla="*/ 3164114 h 3173258"/>
              <a:gd name="connsiteX3" fmla="*/ 6734628 w 8606971"/>
              <a:gd name="connsiteY3" fmla="*/ 624114 h 3173258"/>
              <a:gd name="connsiteX4" fmla="*/ 8606971 w 8606971"/>
              <a:gd name="connsiteY4" fmla="*/ 0 h 3173258"/>
              <a:gd name="connsiteX0" fmla="*/ 0 w 8991542"/>
              <a:gd name="connsiteY0" fmla="*/ 679091 h 3025035"/>
              <a:gd name="connsiteX1" fmla="*/ 2409371 w 8991542"/>
              <a:gd name="connsiteY1" fmla="*/ 1303205 h 3025035"/>
              <a:gd name="connsiteX2" fmla="*/ 4296228 w 8991542"/>
              <a:gd name="connsiteY2" fmla="*/ 3015891 h 3025035"/>
              <a:gd name="connsiteX3" fmla="*/ 6734628 w 8991542"/>
              <a:gd name="connsiteY3" fmla="*/ 475891 h 3025035"/>
              <a:gd name="connsiteX4" fmla="*/ 8991542 w 8991542"/>
              <a:gd name="connsiteY4" fmla="*/ 0 h 3025035"/>
              <a:gd name="connsiteX0" fmla="*/ 0 w 8991542"/>
              <a:gd name="connsiteY0" fmla="*/ 700138 h 3046082"/>
              <a:gd name="connsiteX1" fmla="*/ 2409371 w 8991542"/>
              <a:gd name="connsiteY1" fmla="*/ 1324252 h 3046082"/>
              <a:gd name="connsiteX2" fmla="*/ 4296228 w 8991542"/>
              <a:gd name="connsiteY2" fmla="*/ 3036938 h 3046082"/>
              <a:gd name="connsiteX3" fmla="*/ 6734628 w 8991542"/>
              <a:gd name="connsiteY3" fmla="*/ 496938 h 3046082"/>
              <a:gd name="connsiteX4" fmla="*/ 8991542 w 8991542"/>
              <a:gd name="connsiteY4" fmla="*/ 21047 h 30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542" h="3046082">
                <a:moveTo>
                  <a:pt x="0" y="700138"/>
                </a:moveTo>
                <a:cubicBezTo>
                  <a:pt x="846666" y="817461"/>
                  <a:pt x="1693333" y="934785"/>
                  <a:pt x="2409371" y="1324252"/>
                </a:cubicBezTo>
                <a:cubicBezTo>
                  <a:pt x="3125409" y="1713719"/>
                  <a:pt x="3575352" y="3174824"/>
                  <a:pt x="4296228" y="3036938"/>
                </a:cubicBezTo>
                <a:cubicBezTo>
                  <a:pt x="5017104" y="2899052"/>
                  <a:pt x="5952076" y="999587"/>
                  <a:pt x="6734628" y="496938"/>
                </a:cubicBezTo>
                <a:cubicBezTo>
                  <a:pt x="7517180" y="-5710"/>
                  <a:pt x="8430623" y="-36445"/>
                  <a:pt x="8991542" y="21047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accent2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60740" y="1729617"/>
            <a:ext cx="2356644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Comment évaluer les </a:t>
            </a:r>
            <a:r>
              <a:rPr lang="fr-FR" sz="1400" b="1" dirty="0">
                <a:latin typeface="Calibri" charset="0"/>
              </a:rPr>
              <a:t>risques</a:t>
            </a:r>
            <a:r>
              <a:rPr lang="fr-FR" sz="1400" dirty="0">
                <a:latin typeface="Calibri" charset="0"/>
              </a:rPr>
              <a:t> qui pèsent sur l’écosystème digital de l’entreprise. méthodes et outils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017384" y="2683724"/>
            <a:ext cx="2434506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 eaLnBrk="1" hangingPunct="1">
              <a:defRPr sz="1400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dirty="0"/>
              <a:t>Définir une politique de sécurité et mettre en place des mesures  et des </a:t>
            </a:r>
            <a:r>
              <a:rPr lang="fr-FR" b="1" dirty="0"/>
              <a:t>architectures</a:t>
            </a:r>
            <a:r>
              <a:rPr lang="fr-FR" dirty="0"/>
              <a:t> de sécurité adaptées.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451890" y="1729616"/>
            <a:ext cx="2941041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 eaLnBrk="1" hangingPunct="1">
              <a:defRPr sz="1400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b="1" dirty="0"/>
              <a:t>Maintenir</a:t>
            </a:r>
            <a:r>
              <a:rPr lang="fr-FR" dirty="0"/>
              <a:t> en continue le niveau de sécurité de l’entreprise  avec des mécanismes de veille, de détection, d’alerte et de réaction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075584" y="4038907"/>
            <a:ext cx="196970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Connaitre / Comprendre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891170" y="4626406"/>
            <a:ext cx="928688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Structurer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3737885" y="5106520"/>
            <a:ext cx="1221283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Construire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5013288" y="4351846"/>
            <a:ext cx="2249487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>
                <a:solidFill>
                  <a:schemeClr val="accent2"/>
                </a:solidFill>
              </a:rPr>
              <a:t>Evaluer / Contrôler / Vérifier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6808750" y="3627983"/>
            <a:ext cx="908050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Maintenir</a:t>
            </a:r>
          </a:p>
        </p:txBody>
      </p:sp>
      <p:sp>
        <p:nvSpPr>
          <p:cNvPr id="11" name="Rectangle à coins arrondis 11">
            <a:extLst>
              <a:ext uri="{FF2B5EF4-FFF2-40B4-BE49-F238E27FC236}">
                <a16:creationId xmlns:a16="http://schemas.microsoft.com/office/drawing/2014/main" id="{555A0911-4AB7-044C-84AA-B56A141E79CF}"/>
              </a:ext>
            </a:extLst>
          </p:cNvPr>
          <p:cNvSpPr/>
          <p:nvPr/>
        </p:nvSpPr>
        <p:spPr>
          <a:xfrm>
            <a:off x="744356" y="2936676"/>
            <a:ext cx="2146814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 err="1">
                <a:solidFill>
                  <a:schemeClr val="bg1"/>
                </a:solidFill>
              </a:rPr>
              <a:t>Think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4BEA5C8D-5C1D-014A-8B27-F1015E907018}"/>
              </a:ext>
            </a:extLst>
          </p:cNvPr>
          <p:cNvSpPr/>
          <p:nvPr/>
        </p:nvSpPr>
        <p:spPr>
          <a:xfrm>
            <a:off x="3131840" y="1988840"/>
            <a:ext cx="2219655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Design / </a:t>
            </a:r>
            <a:r>
              <a:rPr lang="fr-FR" sz="1600" dirty="0" err="1">
                <a:solidFill>
                  <a:schemeClr val="bg1"/>
                </a:solidFill>
              </a:rPr>
              <a:t>Build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CF07CF4-1FC7-B24E-8002-0F72716F164E}"/>
              </a:ext>
            </a:extLst>
          </p:cNvPr>
          <p:cNvSpPr/>
          <p:nvPr/>
        </p:nvSpPr>
        <p:spPr>
          <a:xfrm>
            <a:off x="5578104" y="2962059"/>
            <a:ext cx="2715909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2512022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AC85CCAE-3F5B-D545-80AD-29BC53FEE6E2}"/>
              </a:ext>
            </a:extLst>
          </p:cNvPr>
          <p:cNvSpPr/>
          <p:nvPr/>
        </p:nvSpPr>
        <p:spPr bwMode="auto">
          <a:xfrm>
            <a:off x="454468" y="1309689"/>
            <a:ext cx="8326438" cy="4595813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bg1">
                <a:lumMod val="5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" name="Rectangle à coins arrondis 7">
            <a:extLst>
              <a:ext uri="{FF2B5EF4-FFF2-40B4-BE49-F238E27FC236}">
                <a16:creationId xmlns:a16="http://schemas.microsoft.com/office/drawing/2014/main" id="{C9C753D6-4F3E-324F-A375-57AFCFB98961}"/>
              </a:ext>
            </a:extLst>
          </p:cNvPr>
          <p:cNvSpPr/>
          <p:nvPr/>
        </p:nvSpPr>
        <p:spPr>
          <a:xfrm>
            <a:off x="1795524" y="2983458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Ingénierie</a:t>
            </a:r>
          </a:p>
        </p:txBody>
      </p:sp>
      <p:sp>
        <p:nvSpPr>
          <p:cNvPr id="4" name="Rectangle à coins arrondis 8">
            <a:extLst>
              <a:ext uri="{FF2B5EF4-FFF2-40B4-BE49-F238E27FC236}">
                <a16:creationId xmlns:a16="http://schemas.microsoft.com/office/drawing/2014/main" id="{80B2186E-159A-2E47-B9C1-A5BFF68BB762}"/>
              </a:ext>
            </a:extLst>
          </p:cNvPr>
          <p:cNvSpPr/>
          <p:nvPr/>
        </p:nvSpPr>
        <p:spPr>
          <a:xfrm>
            <a:off x="4436549" y="2626499"/>
            <a:ext cx="1703332" cy="6626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Test Validation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&amp; Audit</a:t>
            </a:r>
          </a:p>
        </p:txBody>
      </p:sp>
      <p:sp>
        <p:nvSpPr>
          <p:cNvPr id="5" name="Rectangle à coins arrondis 9">
            <a:extLst>
              <a:ext uri="{FF2B5EF4-FFF2-40B4-BE49-F238E27FC236}">
                <a16:creationId xmlns:a16="http://schemas.microsoft.com/office/drawing/2014/main" id="{8C564E79-9893-204F-A00A-ECE08C73991E}"/>
              </a:ext>
            </a:extLst>
          </p:cNvPr>
          <p:cNvSpPr/>
          <p:nvPr/>
        </p:nvSpPr>
        <p:spPr>
          <a:xfrm>
            <a:off x="5933021" y="1605156"/>
            <a:ext cx="1412026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Exploitation et opération</a:t>
            </a:r>
          </a:p>
        </p:txBody>
      </p:sp>
      <p:sp>
        <p:nvSpPr>
          <p:cNvPr id="6" name="Rectangle à coins arrondis 10">
            <a:extLst>
              <a:ext uri="{FF2B5EF4-FFF2-40B4-BE49-F238E27FC236}">
                <a16:creationId xmlns:a16="http://schemas.microsoft.com/office/drawing/2014/main" id="{3665E30E-89E2-BC44-B4E4-1104D54CE98C}"/>
              </a:ext>
            </a:extLst>
          </p:cNvPr>
          <p:cNvSpPr/>
          <p:nvPr/>
        </p:nvSpPr>
        <p:spPr>
          <a:xfrm>
            <a:off x="7219148" y="653935"/>
            <a:ext cx="1461405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Intervention</a:t>
            </a:r>
          </a:p>
        </p:txBody>
      </p:sp>
      <p:sp>
        <p:nvSpPr>
          <p:cNvPr id="7" name="Rectangle à coins arrondis 11">
            <a:extLst>
              <a:ext uri="{FF2B5EF4-FFF2-40B4-BE49-F238E27FC236}">
                <a16:creationId xmlns:a16="http://schemas.microsoft.com/office/drawing/2014/main" id="{9147CA57-A05E-7E40-A59E-5407FCCAA751}"/>
              </a:ext>
            </a:extLst>
          </p:cNvPr>
          <p:cNvSpPr/>
          <p:nvPr/>
        </p:nvSpPr>
        <p:spPr>
          <a:xfrm>
            <a:off x="408781" y="1242218"/>
            <a:ext cx="2083486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Gouvernance, Risque, Conformité</a:t>
            </a:r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FCA61967-AC22-CB4A-9A46-557EE0C5373B}"/>
              </a:ext>
            </a:extLst>
          </p:cNvPr>
          <p:cNvSpPr txBox="1">
            <a:spLocks/>
          </p:cNvSpPr>
          <p:nvPr/>
        </p:nvSpPr>
        <p:spPr bwMode="auto">
          <a:xfrm>
            <a:off x="415687" y="3345398"/>
            <a:ext cx="1954212" cy="194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Chef de projet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Architecte IT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Architecte réseau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Intégrateur de sécurité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Expert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2DF41035-D96F-1F4E-B87F-49F4372FB999}"/>
              </a:ext>
            </a:extLst>
          </p:cNvPr>
          <p:cNvSpPr txBox="1">
            <a:spLocks/>
          </p:cNvSpPr>
          <p:nvPr/>
        </p:nvSpPr>
        <p:spPr bwMode="auto">
          <a:xfrm>
            <a:off x="4969894" y="3434554"/>
            <a:ext cx="2375153" cy="5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technique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organisationnel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Critères Communs, CSPN …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E029D116-68F7-3546-96F0-D3AA891E8AF5}"/>
              </a:ext>
            </a:extLst>
          </p:cNvPr>
          <p:cNvSpPr txBox="1">
            <a:spLocks/>
          </p:cNvSpPr>
          <p:nvPr/>
        </p:nvSpPr>
        <p:spPr bwMode="auto">
          <a:xfrm>
            <a:off x="6346140" y="2490692"/>
            <a:ext cx="1803400" cy="8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Opérateurs et experts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Exploitant NSOC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100" dirty="0">
              <a:solidFill>
                <a:srgbClr val="595959"/>
              </a:solidFill>
            </a:endParaRPr>
          </a:p>
        </p:txBody>
      </p:sp>
      <p:sp>
        <p:nvSpPr>
          <p:cNvPr id="11" name="Rectangle à coins arrondis 15">
            <a:extLst>
              <a:ext uri="{FF2B5EF4-FFF2-40B4-BE49-F238E27FC236}">
                <a16:creationId xmlns:a16="http://schemas.microsoft.com/office/drawing/2014/main" id="{A7492512-E5D2-2D43-A34A-1B42FB274E8E}"/>
              </a:ext>
            </a:extLst>
          </p:cNvPr>
          <p:cNvSpPr/>
          <p:nvPr/>
        </p:nvSpPr>
        <p:spPr>
          <a:xfrm>
            <a:off x="6860150" y="4421045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2000" dirty="0">
                <a:solidFill>
                  <a:schemeClr val="bg1"/>
                </a:solidFill>
              </a:rPr>
              <a:t>Veille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CE664193-EDF2-CA45-8F91-DEBA3EEF01E7}"/>
              </a:ext>
            </a:extLst>
          </p:cNvPr>
          <p:cNvSpPr txBox="1">
            <a:spLocks/>
          </p:cNvSpPr>
          <p:nvPr/>
        </p:nvSpPr>
        <p:spPr bwMode="auto">
          <a:xfrm>
            <a:off x="6958805" y="5050631"/>
            <a:ext cx="18034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Consultant veille menace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Ingénieur veille technique</a:t>
            </a:r>
          </a:p>
        </p:txBody>
      </p:sp>
      <p:sp>
        <p:nvSpPr>
          <p:cNvPr id="13" name="Espace réservé du contenu 3">
            <a:extLst>
              <a:ext uri="{FF2B5EF4-FFF2-40B4-BE49-F238E27FC236}">
                <a16:creationId xmlns:a16="http://schemas.microsoft.com/office/drawing/2014/main" id="{688B31FA-A4C3-014C-B9C8-8435697A6D88}"/>
              </a:ext>
            </a:extLst>
          </p:cNvPr>
          <p:cNvSpPr txBox="1">
            <a:spLocks/>
          </p:cNvSpPr>
          <p:nvPr/>
        </p:nvSpPr>
        <p:spPr bwMode="auto">
          <a:xfrm>
            <a:off x="7591414" y="1626854"/>
            <a:ext cx="240347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CSIRT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 </a:t>
            </a:r>
            <a:r>
              <a:rPr lang="fr-FR" altLang="fr-FR" sz="1100" dirty="0" err="1">
                <a:solidFill>
                  <a:srgbClr val="595959"/>
                </a:solidFill>
              </a:rPr>
              <a:t>Forensic</a:t>
            </a:r>
            <a:endParaRPr lang="fr-FR" altLang="fr-FR" sz="1100" dirty="0">
              <a:solidFill>
                <a:srgbClr val="595959"/>
              </a:solidFill>
            </a:endParaRP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post-incident</a:t>
            </a: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B181ECA3-0B76-434F-8744-4FD605C17640}"/>
              </a:ext>
            </a:extLst>
          </p:cNvPr>
          <p:cNvSpPr txBox="1">
            <a:spLocks/>
          </p:cNvSpPr>
          <p:nvPr/>
        </p:nvSpPr>
        <p:spPr bwMode="auto">
          <a:xfrm>
            <a:off x="2645051" y="1097265"/>
            <a:ext cx="1803400" cy="1613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FF5900"/>
              </a:buClr>
              <a:buFont typeface="Arial" pitchFamily="34" charset="0"/>
              <a:buChar char="&gt;"/>
              <a:defRPr sz="1800">
                <a:solidFill>
                  <a:srgbClr val="595959"/>
                </a:solidFill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RSSI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Juriste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Risk-manager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Spécialiste SMSI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Spécialiste référentiel d’entreprise</a:t>
            </a:r>
          </a:p>
        </p:txBody>
      </p:sp>
      <p:sp>
        <p:nvSpPr>
          <p:cNvPr id="15" name="Rectangle à coins arrondis 16">
            <a:extLst>
              <a:ext uri="{FF2B5EF4-FFF2-40B4-BE49-F238E27FC236}">
                <a16:creationId xmlns:a16="http://schemas.microsoft.com/office/drawing/2014/main" id="{65DC6577-650E-FD4B-AC71-6064BAC3A77C}"/>
              </a:ext>
            </a:extLst>
          </p:cNvPr>
          <p:cNvSpPr/>
          <p:nvPr/>
        </p:nvSpPr>
        <p:spPr>
          <a:xfrm>
            <a:off x="3682002" y="4165317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Intégration</a:t>
            </a:r>
          </a:p>
        </p:txBody>
      </p:sp>
      <p:sp>
        <p:nvSpPr>
          <p:cNvPr id="16" name="Rectangle à coins arrondis 16">
            <a:extLst>
              <a:ext uri="{FF2B5EF4-FFF2-40B4-BE49-F238E27FC236}">
                <a16:creationId xmlns:a16="http://schemas.microsoft.com/office/drawing/2014/main" id="{0A63F54C-32AD-8049-973A-92E06FBB23E8}"/>
              </a:ext>
            </a:extLst>
          </p:cNvPr>
          <p:cNvSpPr/>
          <p:nvPr/>
        </p:nvSpPr>
        <p:spPr>
          <a:xfrm>
            <a:off x="2903530" y="5406971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Développement</a:t>
            </a: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F820601-417B-524C-8F2A-238B3E32D744}"/>
              </a:ext>
            </a:extLst>
          </p:cNvPr>
          <p:cNvSpPr txBox="1">
            <a:spLocks/>
          </p:cNvSpPr>
          <p:nvPr/>
        </p:nvSpPr>
        <p:spPr bwMode="auto">
          <a:xfrm>
            <a:off x="3147206" y="6084514"/>
            <a:ext cx="2675803" cy="51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Développement  sécurisé 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Développement  de sécurité</a:t>
            </a:r>
          </a:p>
          <a:p>
            <a:pPr marL="0" indent="0">
              <a:buClr>
                <a:schemeClr val="accent2"/>
              </a:buClr>
              <a:buNone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5D84B221-0BD8-FF49-AC34-D995C336929A}"/>
              </a:ext>
            </a:extLst>
          </p:cNvPr>
          <p:cNvSpPr txBox="1">
            <a:spLocks/>
          </p:cNvSpPr>
          <p:nvPr/>
        </p:nvSpPr>
        <p:spPr bwMode="auto">
          <a:xfrm>
            <a:off x="4308265" y="4875814"/>
            <a:ext cx="2675803" cy="51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Ingénieur Intégration</a:t>
            </a:r>
          </a:p>
          <a:p>
            <a:pPr marL="0" indent="0">
              <a:buClr>
                <a:schemeClr val="accent2"/>
              </a:buClr>
              <a:buNone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FEA87-228E-3E4B-965D-299FA0B9B935}"/>
              </a:ext>
            </a:extLst>
          </p:cNvPr>
          <p:cNvSpPr/>
          <p:nvPr/>
        </p:nvSpPr>
        <p:spPr>
          <a:xfrm>
            <a:off x="370718" y="208089"/>
            <a:ext cx="2044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img-metierslist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91651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AC85CCAE-3F5B-D545-80AD-29BC53FEE6E2}"/>
              </a:ext>
            </a:extLst>
          </p:cNvPr>
          <p:cNvSpPr/>
          <p:nvPr/>
        </p:nvSpPr>
        <p:spPr bwMode="auto">
          <a:xfrm flipH="1">
            <a:off x="2051720" y="1517089"/>
            <a:ext cx="4251718" cy="1872208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bg1">
                <a:lumMod val="5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" name="Rectangle à coins arrondis 7">
            <a:extLst>
              <a:ext uri="{FF2B5EF4-FFF2-40B4-BE49-F238E27FC236}">
                <a16:creationId xmlns:a16="http://schemas.microsoft.com/office/drawing/2014/main" id="{C9C753D6-4F3E-324F-A375-57AFCFB98961}"/>
              </a:ext>
            </a:extLst>
          </p:cNvPr>
          <p:cNvSpPr/>
          <p:nvPr/>
        </p:nvSpPr>
        <p:spPr>
          <a:xfrm>
            <a:off x="3635897" y="2178394"/>
            <a:ext cx="1606213" cy="77881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Détecter des attaques</a:t>
            </a:r>
          </a:p>
        </p:txBody>
      </p:sp>
      <p:sp>
        <p:nvSpPr>
          <p:cNvPr id="7" name="Rectangle à coins arrondis 11">
            <a:extLst>
              <a:ext uri="{FF2B5EF4-FFF2-40B4-BE49-F238E27FC236}">
                <a16:creationId xmlns:a16="http://schemas.microsoft.com/office/drawing/2014/main" id="{9147CA57-A05E-7E40-A59E-5407FCCAA751}"/>
              </a:ext>
            </a:extLst>
          </p:cNvPr>
          <p:cNvSpPr/>
          <p:nvPr/>
        </p:nvSpPr>
        <p:spPr>
          <a:xfrm>
            <a:off x="1791267" y="2226716"/>
            <a:ext cx="1542330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Réagir </a:t>
            </a:r>
          </a:p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aux incidents</a:t>
            </a:r>
          </a:p>
        </p:txBody>
      </p:sp>
      <p:sp>
        <p:nvSpPr>
          <p:cNvPr id="15" name="Rectangle à coins arrondis 16">
            <a:extLst>
              <a:ext uri="{FF2B5EF4-FFF2-40B4-BE49-F238E27FC236}">
                <a16:creationId xmlns:a16="http://schemas.microsoft.com/office/drawing/2014/main" id="{65DC6577-650E-FD4B-AC71-6064BAC3A77C}"/>
              </a:ext>
            </a:extLst>
          </p:cNvPr>
          <p:cNvSpPr/>
          <p:nvPr/>
        </p:nvSpPr>
        <p:spPr>
          <a:xfrm>
            <a:off x="3573972" y="1261361"/>
            <a:ext cx="3662324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Veiller sur la menace</a:t>
            </a:r>
          </a:p>
        </p:txBody>
      </p:sp>
      <p:sp>
        <p:nvSpPr>
          <p:cNvPr id="21" name="Rectangle à coins arrondis 7">
            <a:extLst>
              <a:ext uri="{FF2B5EF4-FFF2-40B4-BE49-F238E27FC236}">
                <a16:creationId xmlns:a16="http://schemas.microsoft.com/office/drawing/2014/main" id="{AB9AF162-E11D-5D4A-8115-2A990A837004}"/>
              </a:ext>
            </a:extLst>
          </p:cNvPr>
          <p:cNvSpPr/>
          <p:nvPr/>
        </p:nvSpPr>
        <p:spPr>
          <a:xfrm>
            <a:off x="5652120" y="2204863"/>
            <a:ext cx="1542330" cy="7258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Couvrir ses vulnérabilités</a:t>
            </a:r>
          </a:p>
        </p:txBody>
      </p:sp>
    </p:spTree>
    <p:extLst>
      <p:ext uri="{BB962C8B-B14F-4D97-AF65-F5344CB8AC3E}">
        <p14:creationId xmlns:p14="http://schemas.microsoft.com/office/powerpoint/2010/main" val="2453516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1">
            <a:extLst>
              <a:ext uri="{FF2B5EF4-FFF2-40B4-BE49-F238E27FC236}">
                <a16:creationId xmlns:a16="http://schemas.microsoft.com/office/drawing/2014/main" id="{6C7080E2-06D9-B648-93FA-50AB4C1AF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5185" y="1465960"/>
            <a:ext cx="2540957" cy="769437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fr-FR" altLang="fr-FR" sz="1400" b="1" dirty="0">
                <a:latin typeface="+mn-lt"/>
                <a:ea typeface="ＭＳ Ｐゴシック" pitchFamily="34" charset="-128"/>
              </a:rPr>
              <a:t>Contrôler, Surveiller &amp; Réagir  </a:t>
            </a:r>
          </a:p>
          <a:p>
            <a:pPr algn="ctr" eaLnBrk="1" hangingPunct="1">
              <a:defRPr/>
            </a:pPr>
            <a:r>
              <a:rPr lang="fr-FR" altLang="fr-FR" sz="1400" dirty="0">
                <a:latin typeface="+mn-lt"/>
                <a:ea typeface="ＭＳ Ｐゴシック" pitchFamily="34" charset="-128"/>
              </a:rPr>
              <a:t>aux évènements cyber dans l’espace digital de l’entreprise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1243A33D-2197-7648-A83A-A6310CBF41AD}"/>
              </a:ext>
            </a:extLst>
          </p:cNvPr>
          <p:cNvGrpSpPr/>
          <p:nvPr/>
        </p:nvGrpSpPr>
        <p:grpSpPr>
          <a:xfrm>
            <a:off x="4084738" y="4256853"/>
            <a:ext cx="4936389" cy="827058"/>
            <a:chOff x="1009227" y="2241903"/>
            <a:chExt cx="4936389" cy="827057"/>
          </a:xfrm>
        </p:grpSpPr>
        <p:pic>
          <p:nvPicPr>
            <p:cNvPr id="6" name="Picture 7" descr="C:\Users\Fcdw3504\Desktop\crime_analyst_icon_242x174px.png">
              <a:extLst>
                <a:ext uri="{FF2B5EF4-FFF2-40B4-BE49-F238E27FC236}">
                  <a16:creationId xmlns:a16="http://schemas.microsoft.com/office/drawing/2014/main" id="{F20A6083-2EF5-9A40-9682-F13E30232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64" y="2272442"/>
              <a:ext cx="716425" cy="63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5F6B43-2BBA-8849-9AAA-4FC36585FE5C}"/>
                </a:ext>
              </a:extLst>
            </p:cNvPr>
            <p:cNvSpPr/>
            <p:nvPr/>
          </p:nvSpPr>
          <p:spPr>
            <a:xfrm>
              <a:off x="2168389" y="2241903"/>
              <a:ext cx="3243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Threat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4741F4E-68C2-864E-B693-5F3AA25A711D}"/>
                </a:ext>
              </a:extLst>
            </p:cNvPr>
            <p:cNvSpPr txBox="1"/>
            <p:nvPr/>
          </p:nvSpPr>
          <p:spPr>
            <a:xfrm>
              <a:off x="2171557" y="2492593"/>
              <a:ext cx="3335686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Veille, Alerte et Réaction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SIEM/SOC, CERT, Réponse aux Incidents…</a:t>
              </a:r>
            </a:p>
          </p:txBody>
        </p:sp>
        <p:sp>
          <p:nvSpPr>
            <p:cNvPr id="9" name="Rectangle à coins arrondis 10">
              <a:extLst>
                <a:ext uri="{FF2B5EF4-FFF2-40B4-BE49-F238E27FC236}">
                  <a16:creationId xmlns:a16="http://schemas.microsoft.com/office/drawing/2014/main" id="{E1C9C515-5E44-C148-93B3-45D58109796F}"/>
                </a:ext>
              </a:extLst>
            </p:cNvPr>
            <p:cNvSpPr/>
            <p:nvPr/>
          </p:nvSpPr>
          <p:spPr>
            <a:xfrm>
              <a:off x="1009227" y="2242206"/>
              <a:ext cx="4936389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73A3EFE-D795-6C44-8523-DC7BADF3AEBA}"/>
              </a:ext>
            </a:extLst>
          </p:cNvPr>
          <p:cNvGrpSpPr/>
          <p:nvPr/>
        </p:nvGrpSpPr>
        <p:grpSpPr>
          <a:xfrm>
            <a:off x="24149" y="3221242"/>
            <a:ext cx="4936389" cy="830151"/>
            <a:chOff x="980187" y="3193550"/>
            <a:chExt cx="4936389" cy="8301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18D74D-9C98-E146-99A3-A7C5C70C8A1B}"/>
                </a:ext>
              </a:extLst>
            </p:cNvPr>
            <p:cNvSpPr/>
            <p:nvPr/>
          </p:nvSpPr>
          <p:spPr>
            <a:xfrm>
              <a:off x="2120708" y="3212449"/>
              <a:ext cx="33380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Vulnerability Management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312D4FE-10A9-F243-ABC4-0E2FFB79ADD1}"/>
                </a:ext>
              </a:extLst>
            </p:cNvPr>
            <p:cNvSpPr txBox="1"/>
            <p:nvPr/>
          </p:nvSpPr>
          <p:spPr>
            <a:xfrm>
              <a:off x="2123093" y="3500481"/>
              <a:ext cx="3335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Audit et gestion des vulnérabilités</a:t>
              </a:r>
            </a:p>
            <a:p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Pentest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,, Analyste Sécurité …</a:t>
              </a:r>
            </a:p>
          </p:txBody>
        </p:sp>
        <p:sp>
          <p:nvSpPr>
            <p:cNvPr id="13" name="Rectangle à coins arrondis 15">
              <a:extLst>
                <a:ext uri="{FF2B5EF4-FFF2-40B4-BE49-F238E27FC236}">
                  <a16:creationId xmlns:a16="http://schemas.microsoft.com/office/drawing/2014/main" id="{66A378BB-378C-F347-8CE0-A2B35D6B1B3D}"/>
                </a:ext>
              </a:extLst>
            </p:cNvPr>
            <p:cNvSpPr/>
            <p:nvPr/>
          </p:nvSpPr>
          <p:spPr>
            <a:xfrm>
              <a:off x="980187" y="3193550"/>
              <a:ext cx="4936389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sp>
        <p:nvSpPr>
          <p:cNvPr id="14" name="Rectangle à coins arrondis 34">
            <a:extLst>
              <a:ext uri="{FF2B5EF4-FFF2-40B4-BE49-F238E27FC236}">
                <a16:creationId xmlns:a16="http://schemas.microsoft.com/office/drawing/2014/main" id="{A616A7DB-6F87-F545-A6DF-0419E76F56F2}"/>
              </a:ext>
            </a:extLst>
          </p:cNvPr>
          <p:cNvSpPr/>
          <p:nvPr/>
        </p:nvSpPr>
        <p:spPr>
          <a:xfrm>
            <a:off x="5159770" y="1046419"/>
            <a:ext cx="3459852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accent2"/>
                </a:solidFill>
                <a:latin typeface="Arial Rounded MT Bold" panose="020F0704030504030204" pitchFamily="34" charset="77"/>
              </a:rPr>
              <a:t>Opérations de Cybersécurité</a:t>
            </a:r>
          </a:p>
        </p:txBody>
      </p:sp>
      <p:pic>
        <p:nvPicPr>
          <p:cNvPr id="15" name="Picture 2" descr="C:\Users\Fcdw3504\Desktop\200px-Octicons-bug.svg.png">
            <a:extLst>
              <a:ext uri="{FF2B5EF4-FFF2-40B4-BE49-F238E27FC236}">
                <a16:creationId xmlns:a16="http://schemas.microsoft.com/office/drawing/2014/main" id="{56CFB181-F7FF-8D4B-84E8-A911CE5A0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2" y="3370992"/>
            <a:ext cx="396106" cy="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43677436-1A0C-A744-8BB8-88EFEDA1F8BE}"/>
              </a:ext>
            </a:extLst>
          </p:cNvPr>
          <p:cNvSpPr/>
          <p:nvPr/>
        </p:nvSpPr>
        <p:spPr>
          <a:xfrm>
            <a:off x="127461" y="2285882"/>
            <a:ext cx="2246234" cy="6626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Test - Validation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&amp; Audit</a:t>
            </a:r>
          </a:p>
        </p:txBody>
      </p:sp>
      <p:sp>
        <p:nvSpPr>
          <p:cNvPr id="17" name="Rectangle à coins arrondis 9">
            <a:extLst>
              <a:ext uri="{FF2B5EF4-FFF2-40B4-BE49-F238E27FC236}">
                <a16:creationId xmlns:a16="http://schemas.microsoft.com/office/drawing/2014/main" id="{E2C4BE2C-F024-5640-AF9E-663DCF48390C}"/>
              </a:ext>
            </a:extLst>
          </p:cNvPr>
          <p:cNvSpPr/>
          <p:nvPr/>
        </p:nvSpPr>
        <p:spPr>
          <a:xfrm>
            <a:off x="5159369" y="3240141"/>
            <a:ext cx="1803399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Exploitation et opération</a:t>
            </a:r>
          </a:p>
        </p:txBody>
      </p:sp>
      <p:sp>
        <p:nvSpPr>
          <p:cNvPr id="18" name="Rectangle à coins arrondis 10">
            <a:extLst>
              <a:ext uri="{FF2B5EF4-FFF2-40B4-BE49-F238E27FC236}">
                <a16:creationId xmlns:a16="http://schemas.microsoft.com/office/drawing/2014/main" id="{C82BAB71-F79F-0144-9A65-6E8A17FB2709}"/>
              </a:ext>
            </a:extLst>
          </p:cNvPr>
          <p:cNvSpPr/>
          <p:nvPr/>
        </p:nvSpPr>
        <p:spPr>
          <a:xfrm>
            <a:off x="7370144" y="3221241"/>
            <a:ext cx="1634189" cy="7447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Intervention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Sur incident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177A6DCF-20CD-CB40-AD95-1E697BAF0DA7}"/>
              </a:ext>
            </a:extLst>
          </p:cNvPr>
          <p:cNvSpPr txBox="1">
            <a:spLocks/>
          </p:cNvSpPr>
          <p:nvPr/>
        </p:nvSpPr>
        <p:spPr bwMode="auto">
          <a:xfrm>
            <a:off x="103219" y="1534094"/>
            <a:ext cx="2375153" cy="5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technique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organisationnel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Critères Communs, CSPN …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43D8F3E1-AF3F-A54D-ACAF-61251CF7230C}"/>
              </a:ext>
            </a:extLst>
          </p:cNvPr>
          <p:cNvSpPr txBox="1">
            <a:spLocks/>
          </p:cNvSpPr>
          <p:nvPr/>
        </p:nvSpPr>
        <p:spPr bwMode="auto">
          <a:xfrm>
            <a:off x="5129749" y="2501009"/>
            <a:ext cx="3583785" cy="8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Opérateurs et experts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Exploitant NSOC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100" dirty="0">
              <a:solidFill>
                <a:srgbClr val="595959"/>
              </a:solidFill>
            </a:endParaRPr>
          </a:p>
        </p:txBody>
      </p:sp>
      <p:sp>
        <p:nvSpPr>
          <p:cNvPr id="21" name="Rectangle à coins arrondis 15">
            <a:extLst>
              <a:ext uri="{FF2B5EF4-FFF2-40B4-BE49-F238E27FC236}">
                <a16:creationId xmlns:a16="http://schemas.microsoft.com/office/drawing/2014/main" id="{B6E7419E-5BA7-BF42-A018-934D85990F9D}"/>
              </a:ext>
            </a:extLst>
          </p:cNvPr>
          <p:cNvSpPr/>
          <p:nvPr/>
        </p:nvSpPr>
        <p:spPr>
          <a:xfrm>
            <a:off x="2833705" y="2331259"/>
            <a:ext cx="1948799" cy="65993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2000" dirty="0">
                <a:solidFill>
                  <a:schemeClr val="bg1"/>
                </a:solidFill>
              </a:rPr>
              <a:t>Veille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192093E1-BA39-AE48-9123-96F5BF3E7E9A}"/>
              </a:ext>
            </a:extLst>
          </p:cNvPr>
          <p:cNvSpPr txBox="1">
            <a:spLocks/>
          </p:cNvSpPr>
          <p:nvPr/>
        </p:nvSpPr>
        <p:spPr bwMode="auto">
          <a:xfrm>
            <a:off x="2833705" y="1758760"/>
            <a:ext cx="1803400" cy="659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Consultant veille menace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Ingénieur veille technique</a:t>
            </a:r>
          </a:p>
        </p:txBody>
      </p:sp>
      <p:sp>
        <p:nvSpPr>
          <p:cNvPr id="25" name="Rectangle à coins arrondis 10">
            <a:extLst>
              <a:ext uri="{FF2B5EF4-FFF2-40B4-BE49-F238E27FC236}">
                <a16:creationId xmlns:a16="http://schemas.microsoft.com/office/drawing/2014/main" id="{C1229DB3-F0B3-6145-B9BB-BCA2BD5B6E1A}"/>
              </a:ext>
            </a:extLst>
          </p:cNvPr>
          <p:cNvSpPr/>
          <p:nvPr/>
        </p:nvSpPr>
        <p:spPr>
          <a:xfrm>
            <a:off x="2679280" y="4256853"/>
            <a:ext cx="1056125" cy="8267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Gestion de crise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6153AC67-0072-9E47-8D69-FAB0796BE8A8}"/>
              </a:ext>
            </a:extLst>
          </p:cNvPr>
          <p:cNvSpPr txBox="1">
            <a:spLocks/>
          </p:cNvSpPr>
          <p:nvPr/>
        </p:nvSpPr>
        <p:spPr bwMode="auto">
          <a:xfrm>
            <a:off x="7343874" y="2445825"/>
            <a:ext cx="1716905" cy="74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CSIRT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 </a:t>
            </a:r>
            <a:r>
              <a:rPr lang="fr-FR" altLang="fr-FR" sz="1100" dirty="0" err="1">
                <a:solidFill>
                  <a:srgbClr val="595959"/>
                </a:solidFill>
              </a:rPr>
              <a:t>Forensic</a:t>
            </a:r>
            <a:endParaRPr lang="fr-FR" altLang="fr-FR" sz="1100" dirty="0">
              <a:solidFill>
                <a:srgbClr val="595959"/>
              </a:solidFill>
            </a:endParaRP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post-incident</a:t>
            </a:r>
          </a:p>
        </p:txBody>
      </p: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E00AEE25-38D3-1141-8274-FB63642FC020}"/>
              </a:ext>
            </a:extLst>
          </p:cNvPr>
          <p:cNvCxnSpPr>
            <a:cxnSpLocks/>
            <a:stCxn id="13" idx="2"/>
            <a:endCxn id="25" idx="1"/>
          </p:cNvCxnSpPr>
          <p:nvPr/>
        </p:nvCxnSpPr>
        <p:spPr>
          <a:xfrm rot="16200000" flipH="1">
            <a:off x="2274695" y="4265645"/>
            <a:ext cx="622234" cy="186936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A6423A48-B85F-8546-BB53-D33565ED650E}"/>
              </a:ext>
            </a:extLst>
          </p:cNvPr>
          <p:cNvCxnSpPr>
            <a:cxnSpLocks/>
            <a:stCxn id="9" idx="1"/>
            <a:endCxn id="25" idx="3"/>
          </p:cNvCxnSpPr>
          <p:nvPr/>
        </p:nvCxnSpPr>
        <p:spPr>
          <a:xfrm rot="10800000">
            <a:off x="3735406" y="4670230"/>
            <a:ext cx="349333" cy="30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05906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1AEB872-5814-AD46-9331-AB4243968F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700808"/>
            <a:ext cx="3456384" cy="34563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837B3EC-6828-EB44-BF35-B6B28B2B20A7}"/>
              </a:ext>
            </a:extLst>
          </p:cNvPr>
          <p:cNvSpPr txBox="1"/>
          <p:nvPr/>
        </p:nvSpPr>
        <p:spPr>
          <a:xfrm>
            <a:off x="3203848" y="797510"/>
            <a:ext cx="30243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accent2"/>
                </a:solidFill>
                <a:latin typeface="+mn-lt"/>
              </a:rPr>
              <a:t>CYBERDEF </a:t>
            </a: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r>
              <a:rPr lang="fr-FR" sz="4800" b="1" dirty="0">
                <a:solidFill>
                  <a:schemeClr val="accent2"/>
                </a:solidFill>
                <a:latin typeface="+mn-lt"/>
              </a:rPr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653456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D7F200-6366-6147-8C30-F4E5CD48C372}"/>
              </a:ext>
            </a:extLst>
          </p:cNvPr>
          <p:cNvSpPr/>
          <p:nvPr/>
        </p:nvSpPr>
        <p:spPr>
          <a:xfrm>
            <a:off x="251520" y="332656"/>
            <a:ext cx="1528763" cy="365125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Identify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2AE995-9D79-0C43-87EB-F55837DE1E2F}"/>
              </a:ext>
            </a:extLst>
          </p:cNvPr>
          <p:cNvSpPr/>
          <p:nvPr/>
        </p:nvSpPr>
        <p:spPr>
          <a:xfrm>
            <a:off x="251520" y="761281"/>
            <a:ext cx="1787525" cy="36512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Protect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2204A5-4B36-5749-A0B1-5D39B9F1EF74}"/>
              </a:ext>
            </a:extLst>
          </p:cNvPr>
          <p:cNvSpPr/>
          <p:nvPr/>
        </p:nvSpPr>
        <p:spPr>
          <a:xfrm>
            <a:off x="251520" y="1189906"/>
            <a:ext cx="1787525" cy="3651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Detect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9A24B-7039-434F-A4FE-89C5BF4A2ED5}"/>
              </a:ext>
            </a:extLst>
          </p:cNvPr>
          <p:cNvSpPr/>
          <p:nvPr/>
        </p:nvSpPr>
        <p:spPr>
          <a:xfrm>
            <a:off x="251520" y="1618531"/>
            <a:ext cx="1528763" cy="365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Respond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B929C3-5CB0-1B45-88E5-87980957D428}"/>
              </a:ext>
            </a:extLst>
          </p:cNvPr>
          <p:cNvSpPr/>
          <p:nvPr/>
        </p:nvSpPr>
        <p:spPr>
          <a:xfrm>
            <a:off x="251520" y="2047156"/>
            <a:ext cx="1279525" cy="36512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Recover</a:t>
            </a:r>
          </a:p>
        </p:txBody>
      </p:sp>
    </p:spTree>
    <p:extLst>
      <p:ext uri="{BB962C8B-B14F-4D97-AF65-F5344CB8AC3E}">
        <p14:creationId xmlns:p14="http://schemas.microsoft.com/office/powerpoint/2010/main" val="1910549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4D409AED-F31C-864F-8AC7-34517CDE8399}"/>
              </a:ext>
            </a:extLst>
          </p:cNvPr>
          <p:cNvSpPr/>
          <p:nvPr/>
        </p:nvSpPr>
        <p:spPr>
          <a:xfrm>
            <a:off x="2699792" y="1340768"/>
            <a:ext cx="3955401" cy="3018413"/>
          </a:xfrm>
          <a:prstGeom prst="triangle">
            <a:avLst>
              <a:gd name="adj" fmla="val 4962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7" name="Trapèze 6">
            <a:extLst>
              <a:ext uri="{FF2B5EF4-FFF2-40B4-BE49-F238E27FC236}">
                <a16:creationId xmlns:a16="http://schemas.microsoft.com/office/drawing/2014/main" id="{7B1D1205-3CA5-274E-84D5-FA8DA764BC5B}"/>
              </a:ext>
            </a:extLst>
          </p:cNvPr>
          <p:cNvSpPr/>
          <p:nvPr/>
        </p:nvSpPr>
        <p:spPr>
          <a:xfrm>
            <a:off x="2605348" y="2973263"/>
            <a:ext cx="4127840" cy="1496013"/>
          </a:xfrm>
          <a:prstGeom prst="trapezoid">
            <a:avLst>
              <a:gd name="adj" fmla="val 6783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8" name="Trapèze 7">
            <a:extLst>
              <a:ext uri="{FF2B5EF4-FFF2-40B4-BE49-F238E27FC236}">
                <a16:creationId xmlns:a16="http://schemas.microsoft.com/office/drawing/2014/main" id="{C12B7473-D9A6-9949-982A-C6F1C90489C2}"/>
              </a:ext>
            </a:extLst>
          </p:cNvPr>
          <p:cNvSpPr/>
          <p:nvPr/>
        </p:nvSpPr>
        <p:spPr>
          <a:xfrm>
            <a:off x="1291440" y="4010229"/>
            <a:ext cx="6761535" cy="2390572"/>
          </a:xfrm>
          <a:prstGeom prst="trapezoid">
            <a:avLst>
              <a:gd name="adj" fmla="val 678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9515234-C300-E34E-B92F-48F9534F44F0}"/>
              </a:ext>
            </a:extLst>
          </p:cNvPr>
          <p:cNvSpPr txBox="1"/>
          <p:nvPr/>
        </p:nvSpPr>
        <p:spPr>
          <a:xfrm>
            <a:off x="3481262" y="4775198"/>
            <a:ext cx="2352777" cy="10541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+mj-lt"/>
              </a:rPr>
              <a:t>Entreprises fragiles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9CD643B-1C5B-9346-900B-9243F15C90DA}"/>
              </a:ext>
            </a:extLst>
          </p:cNvPr>
          <p:cNvSpPr/>
          <p:nvPr/>
        </p:nvSpPr>
        <p:spPr>
          <a:xfrm>
            <a:off x="3575144" y="3582604"/>
            <a:ext cx="2292999" cy="7104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D8471DA-FDE9-5C45-98F6-55DEE5D0ABD3}"/>
              </a:ext>
            </a:extLst>
          </p:cNvPr>
          <p:cNvSpPr/>
          <p:nvPr/>
        </p:nvSpPr>
        <p:spPr>
          <a:xfrm>
            <a:off x="3923928" y="2708920"/>
            <a:ext cx="1512168" cy="469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B7C739-857A-9D42-B21E-AD0B24D9B0AA}"/>
              </a:ext>
            </a:extLst>
          </p:cNvPr>
          <p:cNvSpPr txBox="1"/>
          <p:nvPr/>
        </p:nvSpPr>
        <p:spPr>
          <a:xfrm>
            <a:off x="3759479" y="3208079"/>
            <a:ext cx="1872208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+mj-lt"/>
              </a:rPr>
              <a:t>Entreprises conscientes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C4F043C-92D2-E544-AA57-162F322ECE5D}"/>
              </a:ext>
            </a:extLst>
          </p:cNvPr>
          <p:cNvSpPr txBox="1"/>
          <p:nvPr/>
        </p:nvSpPr>
        <p:spPr>
          <a:xfrm>
            <a:off x="1629559" y="2564904"/>
            <a:ext cx="1023357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+mj-lt"/>
              </a:rPr>
              <a:t>Impact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98AF969-F192-944A-A388-2850DA9D0A6F}"/>
              </a:ext>
            </a:extLst>
          </p:cNvPr>
          <p:cNvGrpSpPr/>
          <p:nvPr/>
        </p:nvGrpSpPr>
        <p:grpSpPr>
          <a:xfrm>
            <a:off x="1389105" y="3176132"/>
            <a:ext cx="793769" cy="1292662"/>
            <a:chOff x="10022656" y="1209691"/>
            <a:chExt cx="1058358" cy="1292662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8D0D311F-EA17-BC47-BC23-58E03A46A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1013" y="1284582"/>
              <a:ext cx="1" cy="1108159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1C88FF02-13D6-A844-B259-38FECBD20750}"/>
                </a:ext>
              </a:extLst>
            </p:cNvPr>
            <p:cNvSpPr txBox="1"/>
            <p:nvPr/>
          </p:nvSpPr>
          <p:spPr>
            <a:xfrm>
              <a:off x="10022656" y="1209691"/>
              <a:ext cx="821250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Faible</a:t>
              </a:r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r>
                <a:rPr lang="fr-FR" sz="1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Fort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E0B6932-0533-F347-860A-F5BA28CF1C45}"/>
              </a:ext>
            </a:extLst>
          </p:cNvPr>
          <p:cNvGrpSpPr/>
          <p:nvPr/>
        </p:nvGrpSpPr>
        <p:grpSpPr>
          <a:xfrm>
            <a:off x="6655193" y="3093692"/>
            <a:ext cx="828510" cy="1323439"/>
            <a:chOff x="9977027" y="1328921"/>
            <a:chExt cx="1104679" cy="1323439"/>
          </a:xfrm>
        </p:grpSpPr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C6F28878-45DB-0E4D-94DD-814189B21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1706" y="1342290"/>
              <a:ext cx="0" cy="1151193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BB4F6532-6D36-2244-91A6-8FD04AA4A2F6}"/>
                </a:ext>
              </a:extLst>
            </p:cNvPr>
            <p:cNvSpPr txBox="1"/>
            <p:nvPr/>
          </p:nvSpPr>
          <p:spPr>
            <a:xfrm>
              <a:off x="9977027" y="1328921"/>
              <a:ext cx="85861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Forte</a:t>
              </a: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faible</a:t>
              </a:r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7D41E474-D73D-E74C-AE00-44460CC73037}"/>
              </a:ext>
            </a:extLst>
          </p:cNvPr>
          <p:cNvSpPr txBox="1"/>
          <p:nvPr/>
        </p:nvSpPr>
        <p:spPr>
          <a:xfrm>
            <a:off x="6871557" y="2535880"/>
            <a:ext cx="1273169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  <a:latin typeface="+mj-lt"/>
              </a:rPr>
              <a:t>Maturité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083F5C-E66A-3344-8DFD-708EAF4B288E}"/>
              </a:ext>
            </a:extLst>
          </p:cNvPr>
          <p:cNvSpPr txBox="1"/>
          <p:nvPr/>
        </p:nvSpPr>
        <p:spPr>
          <a:xfrm>
            <a:off x="3721547" y="2351359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/>
                </a:solidFill>
                <a:latin typeface="+mj-lt"/>
              </a:rPr>
              <a:t>Entreprises </a:t>
            </a:r>
            <a:br>
              <a:rPr lang="fr-FR" sz="1800" dirty="0">
                <a:solidFill>
                  <a:schemeClr val="bg1"/>
                </a:solidFill>
                <a:latin typeface="+mj-lt"/>
              </a:rPr>
            </a:br>
            <a:r>
              <a:rPr lang="fr-FR" sz="1800" dirty="0">
                <a:solidFill>
                  <a:schemeClr val="bg1"/>
                </a:solidFill>
                <a:latin typeface="+mj-lt"/>
              </a:rPr>
              <a:t>matures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01FAF8-63EC-D24F-98BA-EAB996F8A688}"/>
              </a:ext>
            </a:extLst>
          </p:cNvPr>
          <p:cNvSpPr/>
          <p:nvPr/>
        </p:nvSpPr>
        <p:spPr>
          <a:xfrm>
            <a:off x="385721" y="171416"/>
            <a:ext cx="2276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img-pyramid.pdf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1060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27584" y="267884"/>
            <a:ext cx="1670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Risques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090145" y="827488"/>
            <a:ext cx="184203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dirty="0">
                <a:solidFill>
                  <a:schemeClr val="accent2"/>
                </a:solidFill>
              </a:rPr>
              <a:t>Politiques</a:t>
            </a:r>
          </a:p>
          <a:p>
            <a:r>
              <a:rPr lang="fr-FR" sz="1400" dirty="0">
                <a:solidFill>
                  <a:schemeClr val="accent2"/>
                </a:solidFill>
              </a:rPr>
              <a:t>de cybersécurité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419873" y="163605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Architectures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03920" y="2159278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accent2"/>
                </a:solidFill>
                <a:latin typeface="+mn-lt"/>
              </a:rPr>
              <a:t>Niveau de protection</a:t>
            </a:r>
          </a:p>
        </p:txBody>
      </p:sp>
      <p:cxnSp>
        <p:nvCxnSpPr>
          <p:cNvPr id="8" name="Connecteur en angle 7"/>
          <p:cNvCxnSpPr>
            <a:stCxn id="4" idx="3"/>
            <a:endCxn id="5" idx="0"/>
          </p:cNvCxnSpPr>
          <p:nvPr/>
        </p:nvCxnSpPr>
        <p:spPr>
          <a:xfrm>
            <a:off x="2498170" y="529494"/>
            <a:ext cx="512994" cy="297994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en angle 8"/>
          <p:cNvCxnSpPr>
            <a:stCxn id="5" idx="3"/>
            <a:endCxn id="6" idx="0"/>
          </p:cNvCxnSpPr>
          <p:nvPr/>
        </p:nvCxnSpPr>
        <p:spPr>
          <a:xfrm>
            <a:off x="3932183" y="1196820"/>
            <a:ext cx="603814" cy="439238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en angle 9"/>
          <p:cNvCxnSpPr>
            <a:stCxn id="6" idx="3"/>
            <a:endCxn id="7" idx="0"/>
          </p:cNvCxnSpPr>
          <p:nvPr/>
        </p:nvCxnSpPr>
        <p:spPr>
          <a:xfrm>
            <a:off x="5652121" y="1897668"/>
            <a:ext cx="640031" cy="261610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en angle 10"/>
          <p:cNvCxnSpPr>
            <a:stCxn id="7" idx="2"/>
            <a:endCxn id="12" idx="0"/>
          </p:cNvCxnSpPr>
          <p:nvPr/>
        </p:nvCxnSpPr>
        <p:spPr>
          <a:xfrm rot="16200000" flipH="1">
            <a:off x="6054373" y="2797166"/>
            <a:ext cx="475559" cy="1"/>
          </a:xfrm>
          <a:prstGeom prst="bent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5091067" y="3034947"/>
            <a:ext cx="240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Evènements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508104" y="3927410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Alertes</a:t>
            </a:r>
          </a:p>
        </p:txBody>
      </p:sp>
      <p:cxnSp>
        <p:nvCxnSpPr>
          <p:cNvPr id="14" name="Connecteur droit avec flèche 13"/>
          <p:cNvCxnSpPr>
            <a:stCxn id="12" idx="2"/>
          </p:cNvCxnSpPr>
          <p:nvPr/>
        </p:nvCxnSpPr>
        <p:spPr>
          <a:xfrm>
            <a:off x="6292153" y="3496612"/>
            <a:ext cx="12512" cy="478096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4609" y="3426901"/>
            <a:ext cx="2627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Vulnérabilités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372983" y="3348456"/>
            <a:ext cx="1670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Menaces</a:t>
            </a:r>
          </a:p>
        </p:txBody>
      </p:sp>
      <p:sp>
        <p:nvSpPr>
          <p:cNvPr id="17" name="Flèche droite 16"/>
          <p:cNvSpPr/>
          <p:nvPr/>
        </p:nvSpPr>
        <p:spPr>
          <a:xfrm>
            <a:off x="4806236" y="3134008"/>
            <a:ext cx="520664" cy="32509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8" name="ZoneTexte 17"/>
          <p:cNvSpPr txBox="1"/>
          <p:nvPr/>
        </p:nvSpPr>
        <p:spPr>
          <a:xfrm>
            <a:off x="4943134" y="4705980"/>
            <a:ext cx="2738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Incidents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187036" y="5510986"/>
            <a:ext cx="2265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Remédiation</a:t>
            </a:r>
          </a:p>
        </p:txBody>
      </p:sp>
      <p:cxnSp>
        <p:nvCxnSpPr>
          <p:cNvPr id="20" name="Connecteur droit avec flèche 19"/>
          <p:cNvCxnSpPr>
            <a:stCxn id="13" idx="2"/>
            <a:endCxn id="18" idx="0"/>
          </p:cNvCxnSpPr>
          <p:nvPr/>
        </p:nvCxnSpPr>
        <p:spPr>
          <a:xfrm>
            <a:off x="6300192" y="4389075"/>
            <a:ext cx="12399" cy="31690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8" idx="2"/>
            <a:endCxn id="19" idx="0"/>
          </p:cNvCxnSpPr>
          <p:nvPr/>
        </p:nvCxnSpPr>
        <p:spPr>
          <a:xfrm>
            <a:off x="6312591" y="5167645"/>
            <a:ext cx="7087" cy="34334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èche droite 21"/>
          <p:cNvSpPr/>
          <p:nvPr/>
        </p:nvSpPr>
        <p:spPr>
          <a:xfrm rot="10800000">
            <a:off x="7233568" y="3134008"/>
            <a:ext cx="520664" cy="32509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Rectangle à coins arrondis 22"/>
          <p:cNvSpPr/>
          <p:nvPr/>
        </p:nvSpPr>
        <p:spPr>
          <a:xfrm>
            <a:off x="3623196" y="2814152"/>
            <a:ext cx="5256584" cy="3220054"/>
          </a:xfrm>
          <a:prstGeom prst="roundRect">
            <a:avLst/>
          </a:prstGeom>
          <a:noFill/>
          <a:ln w="762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24" name="Connecteur en angle 23"/>
          <p:cNvCxnSpPr>
            <a:stCxn id="23" idx="1"/>
            <a:endCxn id="4" idx="2"/>
          </p:cNvCxnSpPr>
          <p:nvPr/>
        </p:nvCxnSpPr>
        <p:spPr>
          <a:xfrm rot="10800000">
            <a:off x="1662878" y="791105"/>
            <a:ext cx="1960319" cy="3633075"/>
          </a:xfrm>
          <a:prstGeom prst="bentConnector2">
            <a:avLst/>
          </a:prstGeom>
          <a:ln w="19050">
            <a:solidFill>
              <a:schemeClr val="accent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ngle 24"/>
          <p:cNvCxnSpPr>
            <a:stCxn id="19" idx="1"/>
            <a:endCxn id="13" idx="1"/>
          </p:cNvCxnSpPr>
          <p:nvPr/>
        </p:nvCxnSpPr>
        <p:spPr>
          <a:xfrm rot="10800000" flipH="1">
            <a:off x="5187036" y="4158243"/>
            <a:ext cx="321068" cy="1583576"/>
          </a:xfrm>
          <a:prstGeom prst="bentConnector3">
            <a:avLst>
              <a:gd name="adj1" fmla="val -7120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2184537" y="5003155"/>
            <a:ext cx="207530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2"/>
                </a:solidFill>
                <a:latin typeface="+mn-lt"/>
              </a:rPr>
              <a:t>Stratégies</a:t>
            </a:r>
          </a:p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de cyberdéfense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0260632" y="359617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COM</a:t>
            </a:r>
          </a:p>
          <a:p>
            <a:r>
              <a:rPr lang="fr-FR" sz="1800" dirty="0">
                <a:latin typeface="+mn-lt"/>
              </a:rPr>
              <a:t>Crise</a:t>
            </a:r>
          </a:p>
          <a:p>
            <a:r>
              <a:rPr lang="fr-FR" sz="1800" dirty="0">
                <a:latin typeface="+mn-lt"/>
              </a:rPr>
              <a:t>Décision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1674719" y="3633152"/>
            <a:ext cx="1961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>
                <a:latin typeface="+mn-lt"/>
              </a:rPr>
              <a:t>« Vulnerability Management</a:t>
            </a:r>
          </a:p>
          <a:p>
            <a:r>
              <a:rPr lang="fr-FR" sz="1200" i="1" dirty="0">
                <a:latin typeface="+mn-lt"/>
              </a:rPr>
              <a:t>+ Patch Management »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6824270" y="3665771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+mn-lt"/>
              </a:rPr>
              <a:t>« Threats Intelligence »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3932183" y="3019558"/>
            <a:ext cx="6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CERT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7754232" y="493500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SOC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7878709" y="2949342"/>
            <a:ext cx="6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CERT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7CEB780-A2A1-0B47-B209-1486BD61B48F}"/>
              </a:ext>
            </a:extLst>
          </p:cNvPr>
          <p:cNvSpPr txBox="1"/>
          <p:nvPr/>
        </p:nvSpPr>
        <p:spPr>
          <a:xfrm>
            <a:off x="3788264" y="3685530"/>
            <a:ext cx="2245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+mn-lt"/>
              </a:rPr>
              <a:t>« </a:t>
            </a:r>
            <a:r>
              <a:rPr lang="fr-FR" sz="1400" i="1" dirty="0" err="1">
                <a:latin typeface="+mn-lt"/>
              </a:rPr>
              <a:t>Vulnerability</a:t>
            </a:r>
            <a:r>
              <a:rPr lang="fr-FR" sz="1400" i="1" dirty="0">
                <a:latin typeface="+mn-lt"/>
              </a:rPr>
              <a:t> Intelligence »</a:t>
            </a:r>
          </a:p>
        </p:txBody>
      </p:sp>
    </p:spTree>
    <p:extLst>
      <p:ext uri="{BB962C8B-B14F-4D97-AF65-F5344CB8AC3E}">
        <p14:creationId xmlns:p14="http://schemas.microsoft.com/office/powerpoint/2010/main" val="34157010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>
            <a:stCxn id="32" idx="3"/>
            <a:endCxn id="33" idx="1"/>
          </p:cNvCxnSpPr>
          <p:nvPr/>
        </p:nvCxnSpPr>
        <p:spPr>
          <a:xfrm>
            <a:off x="1331155" y="3401872"/>
            <a:ext cx="1465939" cy="677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15"/>
          <p:cNvSpPr txBox="1">
            <a:spLocks noChangeArrowheads="1"/>
          </p:cNvSpPr>
          <p:nvPr/>
        </p:nvSpPr>
        <p:spPr bwMode="auto">
          <a:xfrm>
            <a:off x="4855273" y="2265525"/>
            <a:ext cx="3785167" cy="9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917" tIns="60958" rIns="121917" bIns="60958">
            <a:spAutoFit/>
          </a:bodyPr>
          <a:lstStyle/>
          <a:p>
            <a:pPr algn="r"/>
            <a:r>
              <a:rPr lang="fr-FR" altLang="fr-FR" sz="1800" b="1" dirty="0">
                <a:latin typeface="+mn-lt"/>
              </a:rPr>
              <a:t>Intégrer, Déployer &amp; Opérer </a:t>
            </a:r>
            <a:br>
              <a:rPr lang="fr-FR" altLang="fr-FR" sz="1800" b="1" dirty="0">
                <a:latin typeface="+mn-lt"/>
              </a:rPr>
            </a:br>
            <a:r>
              <a:rPr lang="fr-FR" altLang="fr-FR" sz="1800" dirty="0">
                <a:latin typeface="+mn-lt"/>
              </a:rPr>
              <a:t>des solutions de cybersécurité</a:t>
            </a:r>
          </a:p>
          <a:p>
            <a:pPr algn="r"/>
            <a:r>
              <a:rPr lang="fr-FR" altLang="fr-FR" sz="1800" dirty="0">
                <a:latin typeface="+mn-lt"/>
              </a:rPr>
              <a:t>pour l’entreprise</a:t>
            </a:r>
          </a:p>
        </p:txBody>
      </p:sp>
      <p:sp>
        <p:nvSpPr>
          <p:cNvPr id="6" name="ZoneTexte 1"/>
          <p:cNvSpPr txBox="1">
            <a:spLocks noChangeArrowheads="1"/>
          </p:cNvSpPr>
          <p:nvPr/>
        </p:nvSpPr>
        <p:spPr bwMode="auto">
          <a:xfrm>
            <a:off x="4877655" y="3794548"/>
            <a:ext cx="3752602" cy="954103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fr-FR" altLang="fr-FR" sz="1800" b="1" dirty="0">
                <a:latin typeface="+mn-lt"/>
                <a:ea typeface="ＭＳ Ｐゴシック" pitchFamily="34" charset="-128"/>
              </a:rPr>
              <a:t>Contrôler, Surveiller &amp; Réagir  </a:t>
            </a:r>
          </a:p>
          <a:p>
            <a:pPr algn="r" eaLnBrk="1" hangingPunct="1">
              <a:defRPr/>
            </a:pPr>
            <a:r>
              <a:rPr lang="fr-FR" altLang="fr-FR" sz="1800" dirty="0">
                <a:latin typeface="+mn-lt"/>
                <a:ea typeface="ＭＳ Ｐゴシック" pitchFamily="34" charset="-128"/>
              </a:rPr>
              <a:t>aux évènements cyber dans l’espace digital de l’entreprise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3957329" y="5915975"/>
            <a:ext cx="4639130" cy="827058"/>
            <a:chOff x="1159768" y="2241903"/>
            <a:chExt cx="4639130" cy="827057"/>
          </a:xfrm>
        </p:grpSpPr>
        <p:pic>
          <p:nvPicPr>
            <p:cNvPr id="8" name="Picture 7" descr="C:\Users\Fcdw3504\Desktop\crime_analyst_icon_242x174px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64" y="2272442"/>
              <a:ext cx="716425" cy="63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2168389" y="2241903"/>
              <a:ext cx="3243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Threat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2171557" y="2492593"/>
              <a:ext cx="3335686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Veille, Alerte et Réaction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SIEM/SOC, CERT, Réponse aux Incidents…</a:t>
              </a:r>
            </a:p>
          </p:txBody>
        </p:sp>
        <p:sp>
          <p:nvSpPr>
            <p:cNvPr id="11" name="Rectangle à coins arrondis 10"/>
            <p:cNvSpPr/>
            <p:nvPr/>
          </p:nvSpPr>
          <p:spPr>
            <a:xfrm>
              <a:off x="1159768" y="2242206"/>
              <a:ext cx="4639130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3957329" y="4817023"/>
            <a:ext cx="4639130" cy="830151"/>
            <a:chOff x="1185478" y="3193550"/>
            <a:chExt cx="4639130" cy="830151"/>
          </a:xfrm>
        </p:grpSpPr>
        <p:sp>
          <p:nvSpPr>
            <p:cNvPr id="14" name="Rectangle 13"/>
            <p:cNvSpPr/>
            <p:nvPr/>
          </p:nvSpPr>
          <p:spPr>
            <a:xfrm>
              <a:off x="2120708" y="3212449"/>
              <a:ext cx="33380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Vulnerability Management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123093" y="3500481"/>
              <a:ext cx="3335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Audit et gestion de vulnérabilités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Pentest,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Redteam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 Audit de code</a:t>
              </a:r>
            </a:p>
          </p:txBody>
        </p:sp>
        <p:sp>
          <p:nvSpPr>
            <p:cNvPr id="16" name="Rectangle à coins arrondis 15"/>
            <p:cNvSpPr/>
            <p:nvPr/>
          </p:nvSpPr>
          <p:spPr>
            <a:xfrm>
              <a:off x="1185478" y="3193550"/>
              <a:ext cx="4639130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sp>
        <p:nvSpPr>
          <p:cNvPr id="21" name="Rectangle à coins arrondis 20"/>
          <p:cNvSpPr/>
          <p:nvPr/>
        </p:nvSpPr>
        <p:spPr>
          <a:xfrm>
            <a:off x="1529287" y="1459174"/>
            <a:ext cx="1003053" cy="393182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22" name="Groupe 21"/>
          <p:cNvGrpSpPr/>
          <p:nvPr/>
        </p:nvGrpSpPr>
        <p:grpSpPr>
          <a:xfrm rot="16200000">
            <a:off x="-44628" y="2745646"/>
            <a:ext cx="4129538" cy="756895"/>
            <a:chOff x="1554367" y="4928070"/>
            <a:chExt cx="4129538" cy="756895"/>
          </a:xfrm>
        </p:grpSpPr>
        <p:pic>
          <p:nvPicPr>
            <p:cNvPr id="24" name="Picture 9" descr="C:\Users\Fcdw3504\Desktop\career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625"/>
                      </a14:imgEffect>
                      <a14:imgEffect>
                        <a14:saturation sat="80000"/>
                      </a14:imgEffect>
                      <a14:imgEffect>
                        <a14:brightnessContrast bright="49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4367" y="5127393"/>
              <a:ext cx="641369" cy="518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261429" y="4928070"/>
              <a:ext cx="34224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Information Security Management</a:t>
              </a: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2265620" y="5161745"/>
              <a:ext cx="33695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solidFill>
                    <a:schemeClr val="accent2"/>
                  </a:solidFill>
                  <a:latin typeface="+mn-lt"/>
                </a:rPr>
                <a:t>Matiers</a:t>
              </a:r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 gouvernance et conformité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Conseil, Audit,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Amoa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 PSSI …</a:t>
              </a: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3991127" y="1353715"/>
            <a:ext cx="4715566" cy="837700"/>
            <a:chOff x="1078673" y="321710"/>
            <a:chExt cx="4442379" cy="837700"/>
          </a:xfrm>
        </p:grpSpPr>
        <p:pic>
          <p:nvPicPr>
            <p:cNvPr id="28" name="Picture 8" descr="C:\Users\Fcdw3504\Desktop\20151012_561ba8cdf1a60-210x210.png"/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brightnessContrast bright="3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2878" y="321710"/>
              <a:ext cx="562031" cy="75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1992660" y="349652"/>
              <a:ext cx="35283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Identity &amp; Access Management</a:t>
              </a: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1992660" y="590208"/>
              <a:ext cx="34563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gestion de l’identité </a:t>
              </a:r>
              <a:br>
                <a:rPr lang="fr-FR" sz="1400" dirty="0">
                  <a:solidFill>
                    <a:srgbClr val="FF8000"/>
                  </a:solidFill>
                  <a:latin typeface="+mn-lt"/>
                </a:rPr>
              </a:b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Annuaires, Comptes à privilèges,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Provisioning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…</a:t>
              </a:r>
            </a:p>
          </p:txBody>
        </p:sp>
        <p:sp>
          <p:nvSpPr>
            <p:cNvPr id="31" name="Rectangle à coins arrondis 30"/>
            <p:cNvSpPr/>
            <p:nvPr/>
          </p:nvSpPr>
          <p:spPr>
            <a:xfrm>
              <a:off x="1078673" y="332656"/>
              <a:ext cx="4338531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</p:grpSp>
      <p:sp>
        <p:nvSpPr>
          <p:cNvPr id="32" name="Rectangle à coins arrondis 31"/>
          <p:cNvSpPr/>
          <p:nvPr/>
        </p:nvSpPr>
        <p:spPr>
          <a:xfrm>
            <a:off x="9658" y="3176023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THINK</a:t>
            </a:r>
          </a:p>
        </p:txBody>
      </p:sp>
      <p:sp>
        <p:nvSpPr>
          <p:cNvPr id="33" name="Rectangle à coins arrondis 32"/>
          <p:cNvSpPr/>
          <p:nvPr/>
        </p:nvSpPr>
        <p:spPr>
          <a:xfrm>
            <a:off x="2797094" y="3182798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34" name="Rectangle à coins arrondis 33"/>
          <p:cNvSpPr/>
          <p:nvPr/>
        </p:nvSpPr>
        <p:spPr>
          <a:xfrm>
            <a:off x="3090386" y="2350752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BUILD</a:t>
            </a:r>
          </a:p>
        </p:txBody>
      </p:sp>
      <p:sp>
        <p:nvSpPr>
          <p:cNvPr id="35" name="Rectangle à coins arrondis 34"/>
          <p:cNvSpPr/>
          <p:nvPr/>
        </p:nvSpPr>
        <p:spPr>
          <a:xfrm>
            <a:off x="3183870" y="3856969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RUN</a:t>
            </a:r>
          </a:p>
        </p:txBody>
      </p:sp>
      <p:cxnSp>
        <p:nvCxnSpPr>
          <p:cNvPr id="36" name="Connecteur en angle 35"/>
          <p:cNvCxnSpPr>
            <a:stCxn id="33" idx="3"/>
            <a:endCxn id="34" idx="1"/>
          </p:cNvCxnSpPr>
          <p:nvPr/>
        </p:nvCxnSpPr>
        <p:spPr>
          <a:xfrm flipH="1" flipV="1">
            <a:off x="3090386" y="2576601"/>
            <a:ext cx="1028205" cy="832046"/>
          </a:xfrm>
          <a:prstGeom prst="bentConnector5">
            <a:avLst>
              <a:gd name="adj1" fmla="val -22233"/>
              <a:gd name="adj2" fmla="val 50000"/>
              <a:gd name="adj3" fmla="val 122233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ngle 36"/>
          <p:cNvCxnSpPr>
            <a:stCxn id="34" idx="3"/>
            <a:endCxn id="35" idx="3"/>
          </p:cNvCxnSpPr>
          <p:nvPr/>
        </p:nvCxnSpPr>
        <p:spPr>
          <a:xfrm>
            <a:off x="4411883" y="2576601"/>
            <a:ext cx="93484" cy="1506217"/>
          </a:xfrm>
          <a:prstGeom prst="bentConnector3">
            <a:avLst>
              <a:gd name="adj1" fmla="val 344534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cdw3504\Desktop\200px-Octicons-bug.svg.png"/>
          <p:cNvPicPr>
            <a:picLocks noChangeAspect="1" noChangeArrowheads="1"/>
          </p:cNvPicPr>
          <p:nvPr/>
        </p:nvPicPr>
        <p:blipFill>
          <a:blip r:embed="rId8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761" y="4966773"/>
            <a:ext cx="396106" cy="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A374FB43-97FC-0941-A22B-AC39CA80B02B}"/>
              </a:ext>
            </a:extLst>
          </p:cNvPr>
          <p:cNvGrpSpPr/>
          <p:nvPr/>
        </p:nvGrpSpPr>
        <p:grpSpPr>
          <a:xfrm>
            <a:off x="3957328" y="332656"/>
            <a:ext cx="4639130" cy="826754"/>
            <a:chOff x="1281748" y="4094964"/>
            <a:chExt cx="4370372" cy="826754"/>
          </a:xfrm>
        </p:grpSpPr>
        <p:pic>
          <p:nvPicPr>
            <p:cNvPr id="40" name="Picture 5" descr="C:\Users\Fcdw3504\Desktop\bw-gears.png">
              <a:extLst>
                <a:ext uri="{FF2B5EF4-FFF2-40B4-BE49-F238E27FC236}">
                  <a16:creationId xmlns:a16="http://schemas.microsoft.com/office/drawing/2014/main" id="{DDCA62CC-1264-D34D-9FD5-BFFC84937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699" y="4195051"/>
              <a:ext cx="553893" cy="626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E3EB41F-F6EA-1343-A2D4-E8ACEFD79F9D}"/>
                </a:ext>
              </a:extLst>
            </p:cNvPr>
            <p:cNvSpPr/>
            <p:nvPr/>
          </p:nvSpPr>
          <p:spPr>
            <a:xfrm>
              <a:off x="2217797" y="4139009"/>
              <a:ext cx="33856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System Security Management</a:t>
              </a: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F58D54A4-B32F-8F4A-B6C3-A116DF7B1411}"/>
                </a:ext>
              </a:extLst>
            </p:cNvPr>
            <p:cNvSpPr txBox="1"/>
            <p:nvPr/>
          </p:nvSpPr>
          <p:spPr>
            <a:xfrm>
              <a:off x="2230961" y="4390878"/>
              <a:ext cx="34211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intégration, déploiement et opération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Firewall, proxy, chiffrement, sécurité réseau</a:t>
              </a:r>
            </a:p>
          </p:txBody>
        </p:sp>
        <p:sp>
          <p:nvSpPr>
            <p:cNvPr id="43" name="Rectangle à coins arrondis 20">
              <a:extLst>
                <a:ext uri="{FF2B5EF4-FFF2-40B4-BE49-F238E27FC236}">
                  <a16:creationId xmlns:a16="http://schemas.microsoft.com/office/drawing/2014/main" id="{C2F15D01-89FA-994A-AB78-586866E387AB}"/>
                </a:ext>
              </a:extLst>
            </p:cNvPr>
            <p:cNvSpPr/>
            <p:nvPr/>
          </p:nvSpPr>
          <p:spPr>
            <a:xfrm>
              <a:off x="1281748" y="4094964"/>
              <a:ext cx="4370372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</p:spTree>
    <p:extLst>
      <p:ext uri="{BB962C8B-B14F-4D97-AF65-F5344CB8AC3E}">
        <p14:creationId xmlns:p14="http://schemas.microsoft.com/office/powerpoint/2010/main" val="3981006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A8FC7B12-2367-1846-AD40-13F910786C9E}"/>
              </a:ext>
            </a:extLst>
          </p:cNvPr>
          <p:cNvGrpSpPr/>
          <p:nvPr/>
        </p:nvGrpSpPr>
        <p:grpSpPr>
          <a:xfrm>
            <a:off x="1558230" y="1922494"/>
            <a:ext cx="6141806" cy="3875013"/>
            <a:chOff x="1558230" y="1922494"/>
            <a:chExt cx="6141806" cy="3875013"/>
          </a:xfrm>
        </p:grpSpPr>
        <p:pic>
          <p:nvPicPr>
            <p:cNvPr id="5" name="Picture 5" descr="C:\Users\Fcdw3504\Desktop\bw-gears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515" y="2918929"/>
              <a:ext cx="701434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189910" y="3623919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System Security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1558230" y="2029906"/>
              <a:ext cx="23192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fr-FR" sz="1800" dirty="0">
                <a:latin typeface="+mn-lt"/>
              </a:endParaRPr>
            </a:p>
            <a:p>
              <a:pPr algn="ctr"/>
              <a:r>
                <a:rPr lang="fr-FR" sz="1800" dirty="0">
                  <a:latin typeface="+mn-lt"/>
                </a:rPr>
                <a:t>Gouvernance, Risques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et conformité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172312" y="1922494"/>
              <a:ext cx="14357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800" dirty="0">
                  <a:latin typeface="+mn-lt"/>
                </a:rPr>
                <a:t>Politiques et </a:t>
              </a:r>
            </a:p>
            <a:p>
              <a:pPr algn="ctr"/>
              <a:r>
                <a:rPr lang="fr-FR" sz="1800" dirty="0">
                  <a:latin typeface="+mn-lt"/>
                </a:rPr>
                <a:t>Architectures</a:t>
              </a:r>
            </a:p>
            <a:p>
              <a:pPr algn="ctr"/>
              <a:r>
                <a:rPr lang="fr-FR" sz="1800" dirty="0">
                  <a:latin typeface="+mn-lt"/>
                </a:rPr>
                <a:t>de sécurité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042893" y="2022552"/>
              <a:ext cx="13751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800" dirty="0">
                  <a:latin typeface="+mn-lt"/>
                </a:rPr>
                <a:t>Maintien en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condition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de sécurité</a:t>
              </a:r>
            </a:p>
          </p:txBody>
        </p:sp>
        <p:pic>
          <p:nvPicPr>
            <p:cNvPr id="12" name="Picture 8" descr="C:\Users\Fcdw3504\Desktop\20151012_561ba8cdf1a60-210x210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brightnessContrast bright="3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6935" y="3979736"/>
              <a:ext cx="596593" cy="75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7" descr="C:\Users\Fcdw3504\Desktop\crime_analyst_icon_242x174px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259" y="3945860"/>
              <a:ext cx="716425" cy="637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:\Users\Fcdw3504\Desktop\200px-Octicons-bug.svg.png"/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6408" y="3158592"/>
              <a:ext cx="396106" cy="552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Fcdw3504\Desktop\career.png"/>
            <p:cNvPicPr>
              <a:picLocks noChangeAspect="1" noChangeArrowheads="1"/>
            </p:cNvPicPr>
            <p:nvPr/>
          </p:nvPicPr>
          <p:blipFill>
            <a:blip r:embed="rId7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8625"/>
                      </a14:imgEffect>
                      <a14:imgEffect>
                        <a14:saturation sat="80000"/>
                      </a14:imgEffect>
                      <a14:imgEffect>
                        <a14:brightnessContrast bright="49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2348">
              <a:off x="2368232" y="3150006"/>
              <a:ext cx="641369" cy="518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037220" y="3769876"/>
              <a:ext cx="1310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Information Security &amp; </a:t>
              </a:r>
              <a:r>
                <a:rPr lang="fr-FR" sz="1400" i="1" dirty="0" err="1">
                  <a:latin typeface="+mn-lt"/>
                </a:rPr>
                <a:t>Risk</a:t>
              </a:r>
              <a:endParaRPr lang="fr-FR" sz="1400" i="1" dirty="0">
                <a:latin typeface="+mn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49552" y="4728616"/>
              <a:ext cx="1310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Identity &amp; Accès 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92959" y="3696796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Vulnerabilities</a:t>
              </a:r>
              <a:endParaRPr lang="fr-FR" sz="1400" i="1" dirty="0">
                <a:latin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965150" y="4583015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Threats</a:t>
              </a:r>
            </a:p>
          </p:txBody>
        </p:sp>
        <p:cxnSp>
          <p:nvCxnSpPr>
            <p:cNvPr id="24" name="Connecteur droit 23"/>
            <p:cNvCxnSpPr/>
            <p:nvPr/>
          </p:nvCxnSpPr>
          <p:spPr>
            <a:xfrm>
              <a:off x="3923928" y="2711246"/>
              <a:ext cx="0" cy="1871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5868144" y="2727163"/>
              <a:ext cx="0" cy="1871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12D65CE-8885-9447-ABCC-4C5ED0EC3F2B}"/>
                </a:ext>
              </a:extLst>
            </p:cNvPr>
            <p:cNvSpPr/>
            <p:nvPr/>
          </p:nvSpPr>
          <p:spPr>
            <a:xfrm>
              <a:off x="2008649" y="5489730"/>
              <a:ext cx="56913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From</a:t>
              </a:r>
              <a:r>
                <a:rPr lang="fr-FR" sz="1400" i="1" dirty="0">
                  <a:latin typeface="+mn-lt"/>
                </a:rPr>
                <a:t> </a:t>
              </a:r>
              <a:r>
                <a:rPr lang="fr-FR" sz="1400" i="1" dirty="0" err="1">
                  <a:latin typeface="+mn-lt"/>
                </a:rPr>
                <a:t>Risk</a:t>
              </a:r>
              <a:r>
                <a:rPr lang="fr-FR" sz="1400" i="1" dirty="0">
                  <a:latin typeface="+mn-lt"/>
                </a:rPr>
                <a:t> Mangement to Incident &amp; </a:t>
              </a:r>
              <a:r>
                <a:rPr lang="fr-FR" sz="1400" i="1" dirty="0" err="1">
                  <a:latin typeface="+mn-lt"/>
                </a:rPr>
                <a:t>Crisis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AD6DF486-C985-8345-A8AF-8066281D7D06}"/>
                </a:ext>
              </a:extLst>
            </p:cNvPr>
            <p:cNvCxnSpPr/>
            <p:nvPr/>
          </p:nvCxnSpPr>
          <p:spPr>
            <a:xfrm>
              <a:off x="2068728" y="5416624"/>
              <a:ext cx="5267145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4543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2293280" y="2386981"/>
            <a:ext cx="5565626" cy="1114028"/>
            <a:chOff x="3738198" y="1993840"/>
            <a:chExt cx="5565626" cy="835521"/>
          </a:xfrm>
        </p:grpSpPr>
        <p:sp>
          <p:nvSpPr>
            <p:cNvPr id="5" name="ZoneTexte 4"/>
            <p:cNvSpPr txBox="1"/>
            <p:nvPr/>
          </p:nvSpPr>
          <p:spPr>
            <a:xfrm>
              <a:off x="4996106" y="1993840"/>
              <a:ext cx="4307718" cy="37510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+mj-lt"/>
                  <a:cs typeface="Arial" panose="020B0604020202020204" pitchFamily="34" charset="0"/>
                </a:rPr>
                <a:t>Valeur/Gain</a:t>
              </a:r>
              <a:r>
                <a:rPr lang="fr-FR" sz="1400" dirty="0">
                  <a:latin typeface="+mj-lt"/>
                  <a:cs typeface="Arial" panose="020B0604020202020204" pitchFamily="34" charset="0"/>
                </a:rPr>
                <a:t>(Action)</a:t>
              </a:r>
              <a:r>
                <a:rPr lang="fr-FR" sz="2400" dirty="0">
                  <a:latin typeface="+mj-lt"/>
                  <a:cs typeface="Arial" panose="020B0604020202020204" pitchFamily="34" charset="0"/>
                </a:rPr>
                <a:t> x </a:t>
              </a:r>
              <a:r>
                <a:rPr lang="fr-FR" sz="28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Fragilités</a:t>
              </a:r>
              <a:r>
                <a:rPr lang="fr-FR" sz="14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16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(HOT)</a:t>
              </a:r>
              <a:endParaRPr lang="fr-FR" sz="2800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5328506" y="2500425"/>
              <a:ext cx="3640740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+mj-lt"/>
                  <a:cs typeface="Arial" panose="020B0604020202020204" pitchFamily="34" charset="0"/>
                </a:rPr>
                <a:t>Moyens</a:t>
              </a:r>
              <a:r>
                <a:rPr lang="fr-FR" sz="1200" dirty="0">
                  <a:latin typeface="+mj-lt"/>
                  <a:cs typeface="Arial" panose="020B0604020202020204" pitchFamily="34" charset="0"/>
                </a:rPr>
                <a:t>(Attaque)</a:t>
              </a:r>
              <a:r>
                <a:rPr lang="fr-FR" sz="1600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2400" dirty="0">
                  <a:latin typeface="+mj-lt"/>
                  <a:cs typeface="Arial" panose="020B0604020202020204" pitchFamily="34" charset="0"/>
                </a:rPr>
                <a:t>x Risques</a:t>
              </a:r>
              <a:r>
                <a:rPr lang="fr-FR" sz="1200" dirty="0">
                  <a:latin typeface="+mj-lt"/>
                  <a:cs typeface="Arial" panose="020B0604020202020204" pitchFamily="34" charset="0"/>
                </a:rPr>
                <a:t>(Attaquant)</a:t>
              </a:r>
              <a:endParaRPr lang="fr-FR" sz="2400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738198" y="2220173"/>
              <a:ext cx="1316707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dirty="0">
                  <a:latin typeface="+mj-lt"/>
                  <a:cs typeface="Arial" panose="020B0604020202020204" pitchFamily="34" charset="0"/>
                </a:rPr>
                <a:t>M</a:t>
              </a:r>
              <a:r>
                <a:rPr lang="fr-FR" sz="1400" dirty="0">
                  <a:latin typeface="+mj-lt"/>
                  <a:cs typeface="Arial" panose="020B0604020202020204" pitchFamily="34" charset="0"/>
                </a:rPr>
                <a:t>enace</a:t>
              </a:r>
              <a:r>
                <a:rPr lang="fr-FR" sz="3200" dirty="0">
                  <a:latin typeface="+mj-lt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8" name="Connecteur droit 7"/>
            <p:cNvCxnSpPr/>
            <p:nvPr/>
          </p:nvCxnSpPr>
          <p:spPr>
            <a:xfrm>
              <a:off x="5101519" y="2451317"/>
              <a:ext cx="40117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9536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9612560" y="1844824"/>
            <a:ext cx="1681088" cy="7305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Veiller</a:t>
            </a:r>
            <a:r>
              <a:rPr lang="fr-FR" sz="1400" dirty="0">
                <a:latin typeface="Calibri" charset="0"/>
              </a:rPr>
              <a:t> sur la menace dans l’environnement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9612560" y="2690336"/>
            <a:ext cx="1681088" cy="7386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Veiller</a:t>
            </a:r>
            <a:r>
              <a:rPr lang="fr-FR" sz="1400" dirty="0">
                <a:latin typeface="Calibri" charset="0"/>
              </a:rPr>
              <a:t> sur les vulnérabilités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« technologiques »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2420872" y="1844824"/>
            <a:ext cx="1681088" cy="7200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Détecter </a:t>
            </a:r>
            <a:r>
              <a:rPr lang="fr-FR" sz="1400" dirty="0">
                <a:latin typeface="Calibri" charset="0"/>
              </a:rPr>
              <a:t>les menaces ciblées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2434068" y="2743749"/>
            <a:ext cx="1681088" cy="11298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Identifier </a:t>
            </a:r>
            <a:r>
              <a:rPr lang="fr-FR" sz="1400" dirty="0">
                <a:latin typeface="Calibri" charset="0"/>
              </a:rPr>
              <a:t>les vulnérabilités connues sur ses systèmes informatiques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2434068" y="4017582"/>
            <a:ext cx="1681088" cy="97328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Rechercher </a:t>
            </a:r>
            <a:r>
              <a:rPr lang="fr-FR" sz="1400" dirty="0">
                <a:latin typeface="Calibri" charset="0"/>
              </a:rPr>
              <a:t>des vulnérabilités dans ses propres codes sources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1554081" y="3615278"/>
            <a:ext cx="997160" cy="516575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defPPr>
              <a:defRPr lang="fr-FR"/>
            </a:defPPr>
            <a:lvl1pPr algn="ctr" eaLnBrk="1" hangingPunct="1">
              <a:defRPr sz="1400" b="1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dirty="0"/>
              <a:t>AUDITS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1111036" y="1974321"/>
            <a:ext cx="147344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RENSEIGNEMENT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1124728" y="2493476"/>
            <a:ext cx="1444600" cy="30777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</a:t>
            </a:r>
          </a:p>
        </p:txBody>
      </p:sp>
      <p:cxnSp>
        <p:nvCxnSpPr>
          <p:cNvPr id="18" name="Connecteur en angle 17"/>
          <p:cNvCxnSpPr>
            <a:stCxn id="16" idx="2"/>
            <a:endCxn id="14" idx="0"/>
          </p:cNvCxnSpPr>
          <p:nvPr/>
        </p:nvCxnSpPr>
        <p:spPr>
          <a:xfrm rot="16200000" flipH="1">
            <a:off x="11542831" y="3105448"/>
            <a:ext cx="814026" cy="205633"/>
          </a:xfrm>
          <a:prstGeom prst="curvedConnector3">
            <a:avLst/>
          </a:prstGeom>
          <a:ln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Nuage 18"/>
          <p:cNvSpPr/>
          <p:nvPr/>
        </p:nvSpPr>
        <p:spPr>
          <a:xfrm>
            <a:off x="10764688" y="633207"/>
            <a:ext cx="1967768" cy="1152129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SOURCES</a:t>
            </a:r>
          </a:p>
          <a:p>
            <a:pPr algn="ctr"/>
            <a:r>
              <a:rPr lang="fr-FR" sz="11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Commerciales, Open Sources, DARKWEB…</a:t>
            </a:r>
          </a:p>
        </p:txBody>
      </p:sp>
      <p:cxnSp>
        <p:nvCxnSpPr>
          <p:cNvPr id="21" name="Connecteur en angle 20"/>
          <p:cNvCxnSpPr>
            <a:stCxn id="19" idx="2"/>
            <a:endCxn id="7" idx="0"/>
          </p:cNvCxnSpPr>
          <p:nvPr/>
        </p:nvCxnSpPr>
        <p:spPr>
          <a:xfrm rot="10800000" flipV="1">
            <a:off x="10453104" y="1209272"/>
            <a:ext cx="317688" cy="635552"/>
          </a:xfrm>
          <a:prstGeom prst="bentConnector2">
            <a:avLst/>
          </a:prstGeom>
          <a:ln>
            <a:solidFill>
              <a:schemeClr val="accent2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ngle 21"/>
          <p:cNvCxnSpPr>
            <a:stCxn id="19" idx="0"/>
            <a:endCxn id="9" idx="0"/>
          </p:cNvCxnSpPr>
          <p:nvPr/>
        </p:nvCxnSpPr>
        <p:spPr>
          <a:xfrm>
            <a:off x="12730816" y="1209272"/>
            <a:ext cx="530600" cy="635552"/>
          </a:xfrm>
          <a:prstGeom prst="bentConnector2">
            <a:avLst/>
          </a:prstGeom>
          <a:ln>
            <a:solidFill>
              <a:schemeClr val="accent2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5705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267DC7C0-835F-1749-B2D9-E5E7EABEE94D}"/>
              </a:ext>
            </a:extLst>
          </p:cNvPr>
          <p:cNvSpPr/>
          <p:nvPr/>
        </p:nvSpPr>
        <p:spPr>
          <a:xfrm>
            <a:off x="2344806" y="543638"/>
            <a:ext cx="4615988" cy="3888220"/>
          </a:xfrm>
          <a:prstGeom prst="triangl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5" name="Ellipse 4"/>
          <p:cNvSpPr/>
          <p:nvPr/>
        </p:nvSpPr>
        <p:spPr>
          <a:xfrm>
            <a:off x="9447726" y="956798"/>
            <a:ext cx="3456384" cy="3170094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pic>
        <p:nvPicPr>
          <p:cNvPr id="1027" name="Picture 3" descr="C:\Users\Fcdw3504\Desktop\104596-200.png"/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469" y="1317967"/>
            <a:ext cx="1170508" cy="117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cdw3504\Desktop\127323-200.png"/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9540">
            <a:off x="2622820" y="1198539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cdw3504\Desktop\FIRS-icon.png"/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700" y="3302858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cdw3504\Desktop\video_analyst_icon_242x174px.png"/>
          <p:cNvPicPr>
            <a:picLocks noChangeAspect="1" noChangeArrowheads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475" y="1833648"/>
            <a:ext cx="1289348" cy="92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472458" y="2671314"/>
            <a:ext cx="146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Vulnerability</a:t>
            </a:r>
            <a:br>
              <a:rPr lang="fr-FR" sz="1800" b="1" dirty="0">
                <a:latin typeface="+mn-lt"/>
              </a:rPr>
            </a:br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187795" y="2541845"/>
            <a:ext cx="146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Threat </a:t>
            </a:r>
            <a:br>
              <a:rPr lang="fr-FR" sz="1800" b="1" dirty="0">
                <a:latin typeface="+mn-lt"/>
              </a:rPr>
            </a:br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201432" y="5014100"/>
            <a:ext cx="286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Incident  Management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923928" y="2710661"/>
            <a:ext cx="1485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Cyberdefense</a:t>
            </a:r>
          </a:p>
          <a:p>
            <a:pPr algn="ctr"/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9A53EDE-25BA-0145-B006-59575C70DEA2}"/>
              </a:ext>
            </a:extLst>
          </p:cNvPr>
          <p:cNvSpPr txBox="1"/>
          <p:nvPr/>
        </p:nvSpPr>
        <p:spPr>
          <a:xfrm>
            <a:off x="9468544" y="351538"/>
            <a:ext cx="245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 err="1">
                <a:latin typeface="+mn-lt"/>
              </a:rPr>
              <a:t>CyberRisk</a:t>
            </a:r>
            <a:r>
              <a:rPr lang="fr-FR" sz="1800" b="1" dirty="0">
                <a:latin typeface="+mn-lt"/>
              </a:rPr>
              <a:t> Management</a:t>
            </a:r>
          </a:p>
        </p:txBody>
      </p:sp>
    </p:spTree>
    <p:extLst>
      <p:ext uri="{BB962C8B-B14F-4D97-AF65-F5344CB8AC3E}">
        <p14:creationId xmlns:p14="http://schemas.microsoft.com/office/powerpoint/2010/main" val="3485371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79654" y="1772816"/>
            <a:ext cx="3235312" cy="50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Failles « Systèmes »</a:t>
            </a:r>
          </a:p>
        </p:txBody>
      </p:sp>
      <p:sp>
        <p:nvSpPr>
          <p:cNvPr id="6" name="Rectangle 5"/>
          <p:cNvSpPr/>
          <p:nvPr/>
        </p:nvSpPr>
        <p:spPr>
          <a:xfrm>
            <a:off x="5274078" y="1772816"/>
            <a:ext cx="3240360" cy="50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Failles  « applicatives »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832140" y="2920297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Vulnérabilités Logicielles</a:t>
            </a:r>
          </a:p>
        </p:txBody>
      </p:sp>
      <p:sp>
        <p:nvSpPr>
          <p:cNvPr id="8" name="Flèche vers le bas 7"/>
          <p:cNvSpPr/>
          <p:nvPr/>
        </p:nvSpPr>
        <p:spPr>
          <a:xfrm>
            <a:off x="2563284" y="2281518"/>
            <a:ext cx="468052" cy="63878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ZoneTexte 8"/>
          <p:cNvSpPr txBox="1"/>
          <p:nvPr/>
        </p:nvSpPr>
        <p:spPr>
          <a:xfrm>
            <a:off x="697929" y="2920298"/>
            <a:ext cx="4075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Politique de sécurité / Configurations </a:t>
            </a:r>
            <a:br>
              <a:rPr lang="fr-FR" sz="1800" dirty="0">
                <a:latin typeface="+mn-lt"/>
              </a:rPr>
            </a:br>
            <a:r>
              <a:rPr lang="fr-FR" sz="1800" dirty="0">
                <a:latin typeface="+mn-lt"/>
              </a:rPr>
              <a:t>« laxistes » ou faibles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244408" y="-1083697"/>
            <a:ext cx="2501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BC002B"/>
                </a:solidFill>
                <a:latin typeface="+mn-lt"/>
              </a:rPr>
              <a:t>Découvertes par des « experts »  sur des codes « fermés »</a:t>
            </a:r>
          </a:p>
          <a:p>
            <a:pPr algn="ctr"/>
            <a:endParaRPr lang="fr-FR" sz="1800" dirty="0">
              <a:solidFill>
                <a:srgbClr val="BC002B"/>
              </a:solidFill>
              <a:latin typeface="+mn-lt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420625" y="3790677"/>
            <a:ext cx="2726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Conformité aux politiques de sécurité et/ou état de l’art / bonnes pratiques</a:t>
            </a:r>
          </a:p>
        </p:txBody>
      </p:sp>
      <p:sp>
        <p:nvSpPr>
          <p:cNvPr id="12" name="Flèche vers le bas 11"/>
          <p:cNvSpPr/>
          <p:nvPr/>
        </p:nvSpPr>
        <p:spPr>
          <a:xfrm>
            <a:off x="6646924" y="2281518"/>
            <a:ext cx="468052" cy="63878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13" name="Connecteur droit avec flèche 12"/>
          <p:cNvCxnSpPr>
            <a:stCxn id="7" idx="2"/>
          </p:cNvCxnSpPr>
          <p:nvPr/>
        </p:nvCxnSpPr>
        <p:spPr>
          <a:xfrm flipH="1">
            <a:off x="5832140" y="3566628"/>
            <a:ext cx="1008112" cy="6268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7" idx="2"/>
          </p:cNvCxnSpPr>
          <p:nvPr/>
        </p:nvCxnSpPr>
        <p:spPr>
          <a:xfrm>
            <a:off x="6840252" y="3566628"/>
            <a:ext cx="1008112" cy="6268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630700" y="4221088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Progiciels, Codes </a:t>
            </a:r>
            <a:r>
              <a:rPr lang="fr-FR" sz="1800" dirty="0" err="1">
                <a:latin typeface="+mn-lt"/>
              </a:rPr>
              <a:t>OpenSource</a:t>
            </a:r>
            <a:endParaRPr lang="fr-FR" sz="1800" dirty="0">
              <a:latin typeface="+mn-lt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895126" y="4226932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Applications sur</a:t>
            </a:r>
          </a:p>
          <a:p>
            <a:pPr algn="ctr"/>
            <a:r>
              <a:rPr lang="fr-FR" sz="1800" dirty="0">
                <a:latin typeface="+mn-lt"/>
              </a:rPr>
              <a:t>mesures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773663" y="4818926"/>
            <a:ext cx="1742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(Editeurs, Auteurs)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7082804" y="4845478"/>
            <a:ext cx="1742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(Développeurs)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958383" y="5499450"/>
            <a:ext cx="143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CERT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237064" y="5214810"/>
            <a:ext cx="1434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Vérification et Validation </a:t>
            </a:r>
          </a:p>
        </p:txBody>
      </p:sp>
    </p:spTree>
    <p:extLst>
      <p:ext uri="{BB962C8B-B14F-4D97-AF65-F5344CB8AC3E}">
        <p14:creationId xmlns:p14="http://schemas.microsoft.com/office/powerpoint/2010/main" val="1166138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720528" y="1093912"/>
            <a:ext cx="2033984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Définir un </a:t>
            </a:r>
            <a:r>
              <a:rPr lang="fr-FR" sz="1400" b="1" dirty="0">
                <a:latin typeface="Calibri" charset="0"/>
              </a:rPr>
              <a:t>périmètre</a:t>
            </a:r>
            <a:r>
              <a:rPr lang="fr-FR" sz="1400" dirty="0">
                <a:latin typeface="Calibri" charset="0"/>
              </a:rPr>
              <a:t> et </a:t>
            </a:r>
            <a:r>
              <a:rPr lang="fr-FR" sz="1400" b="1" dirty="0">
                <a:latin typeface="Calibri" charset="0"/>
              </a:rPr>
              <a:t>cartographier</a:t>
            </a:r>
            <a:r>
              <a:rPr lang="fr-FR" sz="1400" dirty="0">
                <a:latin typeface="Calibri" charset="0"/>
              </a:rPr>
              <a:t> les  actifs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745928" y="2278584"/>
            <a:ext cx="197791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Classer </a:t>
            </a:r>
            <a:r>
              <a:rPr lang="fr-FR" sz="1400" dirty="0">
                <a:latin typeface="Calibri" charset="0"/>
              </a:rPr>
              <a:t>les actifs en fonction des </a:t>
            </a:r>
            <a:r>
              <a:rPr lang="fr-FR" sz="1400" b="1" dirty="0">
                <a:latin typeface="Calibri" charset="0"/>
              </a:rPr>
              <a:t>risques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5661248"/>
            <a:ext cx="6246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https://translate.google.com/translate?sl=en&amp;tl=fr&amp;js=y&amp;prev=_t&amp;hl=fr&amp;ie=UTF-8&amp;u=https%3A%2F%2Fwww.helpnetsecurity.com%2F2009%2F08%2F19%2Fqa-vulnerability-management%2F&amp;edit-text=&amp;act=url</a:t>
            </a:r>
          </a:p>
        </p:txBody>
      </p:sp>
      <p:sp>
        <p:nvSpPr>
          <p:cNvPr id="7" name="Ellipse 6"/>
          <p:cNvSpPr/>
          <p:nvPr/>
        </p:nvSpPr>
        <p:spPr>
          <a:xfrm>
            <a:off x="1468500" y="1650604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8" name="Ellipse 7"/>
          <p:cNvSpPr/>
          <p:nvPr/>
        </p:nvSpPr>
        <p:spPr>
          <a:xfrm>
            <a:off x="1493900" y="2823220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868168" y="1309936"/>
            <a:ext cx="197791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Evaluer </a:t>
            </a:r>
            <a:r>
              <a:rPr lang="fr-FR" sz="1400" dirty="0">
                <a:latin typeface="Calibri" charset="0"/>
              </a:rPr>
              <a:t>la sécurité des actifs régulièrement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504308" y="2273524"/>
            <a:ext cx="2714262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Construire </a:t>
            </a:r>
            <a:r>
              <a:rPr lang="fr-FR" sz="1400" dirty="0">
                <a:latin typeface="Calibri" charset="0"/>
              </a:rPr>
              <a:t>un plan de remédiation adapté aux risques et à la continuité d’activité</a:t>
            </a:r>
          </a:p>
        </p:txBody>
      </p:sp>
      <p:cxnSp>
        <p:nvCxnSpPr>
          <p:cNvPr id="25" name="Connecteur en angle 24"/>
          <p:cNvCxnSpPr>
            <a:stCxn id="5" idx="3"/>
            <a:endCxn id="22" idx="0"/>
          </p:cNvCxnSpPr>
          <p:nvPr/>
        </p:nvCxnSpPr>
        <p:spPr>
          <a:xfrm flipV="1">
            <a:off x="3723838" y="1309936"/>
            <a:ext cx="2133285" cy="1328688"/>
          </a:xfrm>
          <a:prstGeom prst="bentConnector4">
            <a:avLst>
              <a:gd name="adj1" fmla="val 26821"/>
              <a:gd name="adj2" fmla="val 117205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4504556" y="3225900"/>
            <a:ext cx="2714262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Corriger </a:t>
            </a:r>
            <a:r>
              <a:rPr lang="fr-FR" sz="1400" dirty="0">
                <a:latin typeface="Calibri" charset="0"/>
              </a:rPr>
              <a:t>les vulnérabilités</a:t>
            </a:r>
          </a:p>
        </p:txBody>
      </p:sp>
      <p:cxnSp>
        <p:nvCxnSpPr>
          <p:cNvPr id="34" name="Connecteur droit avec flèche 33"/>
          <p:cNvCxnSpPr>
            <a:stCxn id="4" idx="2"/>
            <a:endCxn id="5" idx="0"/>
          </p:cNvCxnSpPr>
          <p:nvPr/>
        </p:nvCxnSpPr>
        <p:spPr>
          <a:xfrm flipH="1">
            <a:off x="2734883" y="1813992"/>
            <a:ext cx="2637" cy="46459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>
            <a:stCxn id="29" idx="2"/>
            <a:endCxn id="22" idx="3"/>
          </p:cNvCxnSpPr>
          <p:nvPr/>
        </p:nvCxnSpPr>
        <p:spPr>
          <a:xfrm rot="5400000" flipH="1" flipV="1">
            <a:off x="5215880" y="2315782"/>
            <a:ext cx="2276004" cy="984391"/>
          </a:xfrm>
          <a:prstGeom prst="bentConnector4">
            <a:avLst>
              <a:gd name="adj1" fmla="val -10044"/>
              <a:gd name="adj2" fmla="val 161088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22" idx="2"/>
            <a:endCxn id="23" idx="0"/>
          </p:cNvCxnSpPr>
          <p:nvPr/>
        </p:nvCxnSpPr>
        <p:spPr>
          <a:xfrm>
            <a:off x="5857123" y="2030016"/>
            <a:ext cx="4316" cy="24350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23" idx="2"/>
            <a:endCxn id="29" idx="0"/>
          </p:cNvCxnSpPr>
          <p:nvPr/>
        </p:nvCxnSpPr>
        <p:spPr>
          <a:xfrm>
            <a:off x="5861439" y="2993604"/>
            <a:ext cx="248" cy="232296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616140" y="175825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45" name="Ellipse 44"/>
          <p:cNvSpPr/>
          <p:nvPr/>
        </p:nvSpPr>
        <p:spPr>
          <a:xfrm>
            <a:off x="4252280" y="2677704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46" name="Ellipse 45"/>
          <p:cNvSpPr/>
          <p:nvPr/>
        </p:nvSpPr>
        <p:spPr>
          <a:xfrm>
            <a:off x="4232920" y="372995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73891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DF490FA-D4D1-4B4D-B999-1F36B391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08720"/>
            <a:ext cx="3456384" cy="34563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660FD2D-8353-B74D-9DA8-3177FFF83410}"/>
              </a:ext>
            </a:extLst>
          </p:cNvPr>
          <p:cNvSpPr txBox="1"/>
          <p:nvPr/>
        </p:nvSpPr>
        <p:spPr>
          <a:xfrm>
            <a:off x="3707904" y="929139"/>
            <a:ext cx="50405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b="1" dirty="0">
                <a:solidFill>
                  <a:schemeClr val="accent2"/>
                </a:solidFill>
                <a:latin typeface="+mn-lt"/>
              </a:rPr>
              <a:t>SEC 101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44A2C6C-2C03-4243-B750-B300EE22FA5E}"/>
              </a:ext>
            </a:extLst>
          </p:cNvPr>
          <p:cNvSpPr txBox="1"/>
          <p:nvPr/>
        </p:nvSpPr>
        <p:spPr>
          <a:xfrm>
            <a:off x="2843808" y="2377816"/>
            <a:ext cx="5654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+mn-lt"/>
              </a:rPr>
              <a:t>Analyse de risques</a:t>
            </a:r>
          </a:p>
          <a:p>
            <a:pPr algn="r"/>
            <a:r>
              <a:rPr lang="fr-FR" dirty="0">
                <a:latin typeface="+mn-lt"/>
              </a:rPr>
              <a:t>Politiques et architectures de sécurité  </a:t>
            </a:r>
          </a:p>
          <a:p>
            <a:pPr algn="r"/>
            <a:r>
              <a:rPr lang="fr-FR" dirty="0">
                <a:latin typeface="+mn-lt"/>
              </a:rPr>
              <a:t>Sécurité opérationnelle</a:t>
            </a:r>
          </a:p>
        </p:txBody>
      </p:sp>
    </p:spTree>
    <p:extLst>
      <p:ext uri="{BB962C8B-B14F-4D97-AF65-F5344CB8AC3E}">
        <p14:creationId xmlns:p14="http://schemas.microsoft.com/office/powerpoint/2010/main" val="1983716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 bwMode="auto">
          <a:xfrm>
            <a:off x="788466" y="1698112"/>
            <a:ext cx="8326438" cy="4595813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accent2">
                <a:lumMod val="60000"/>
                <a:lumOff val="4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2353484" y="3347111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Ingénierie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4276528" y="3347111"/>
            <a:ext cx="1703332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5966148" y="937666"/>
            <a:ext cx="2447150" cy="7258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Exploitation et opérations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5966148" y="2558604"/>
            <a:ext cx="1461405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Intervention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559389" y="972236"/>
            <a:ext cx="2083486" cy="7258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Gouvernance, Risque, Conformité</a:t>
            </a:r>
          </a:p>
        </p:txBody>
      </p:sp>
      <p:sp>
        <p:nvSpPr>
          <p:cNvPr id="10" name="Espace réservé du contenu 3"/>
          <p:cNvSpPr txBox="1">
            <a:spLocks/>
          </p:cNvSpPr>
          <p:nvPr/>
        </p:nvSpPr>
        <p:spPr bwMode="auto">
          <a:xfrm>
            <a:off x="2267744" y="3858567"/>
            <a:ext cx="1625386" cy="83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Chef de projet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Architecte IT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Architecte réseau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  <p:sp>
        <p:nvSpPr>
          <p:cNvPr id="11" name="Espace réservé du contenu 3"/>
          <p:cNvSpPr txBox="1">
            <a:spLocks/>
          </p:cNvSpPr>
          <p:nvPr/>
        </p:nvSpPr>
        <p:spPr bwMode="auto">
          <a:xfrm>
            <a:off x="4297387" y="3933056"/>
            <a:ext cx="2290838" cy="84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Auditeur technique (dont </a:t>
            </a:r>
            <a:r>
              <a:rPr lang="fr-FR" altLang="fr-FR" dirty="0" err="1">
                <a:solidFill>
                  <a:schemeClr val="tx1"/>
                </a:solidFill>
              </a:rPr>
              <a:t>pentesteur</a:t>
            </a:r>
            <a:r>
              <a:rPr lang="fr-FR" altLang="fr-FR" dirty="0">
                <a:solidFill>
                  <a:schemeClr val="tx1"/>
                </a:solidFill>
              </a:rPr>
              <a:t>)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Auditeur organisationnel</a:t>
            </a:r>
          </a:p>
        </p:txBody>
      </p:sp>
      <p:sp>
        <p:nvSpPr>
          <p:cNvPr id="12" name="Espace réservé du contenu 3"/>
          <p:cNvSpPr txBox="1">
            <a:spLocks/>
          </p:cNvSpPr>
          <p:nvPr/>
        </p:nvSpPr>
        <p:spPr bwMode="auto">
          <a:xfrm>
            <a:off x="5979860" y="1698112"/>
            <a:ext cx="2931890" cy="722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Opérateurs et experts solutions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Opérateur SOC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Analyste 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3473421" y="1627248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Veille</a:t>
            </a:r>
          </a:p>
        </p:txBody>
      </p:sp>
      <p:sp>
        <p:nvSpPr>
          <p:cNvPr id="14" name="Espace réservé du contenu 3"/>
          <p:cNvSpPr txBox="1">
            <a:spLocks/>
          </p:cNvSpPr>
          <p:nvPr/>
        </p:nvSpPr>
        <p:spPr bwMode="auto">
          <a:xfrm>
            <a:off x="3364997" y="2249182"/>
            <a:ext cx="256699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Consultant veille menace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Ingénieur veille technique</a:t>
            </a:r>
          </a:p>
        </p:txBody>
      </p:sp>
      <p:sp>
        <p:nvSpPr>
          <p:cNvPr id="15" name="Espace réservé du contenu 3"/>
          <p:cNvSpPr txBox="1">
            <a:spLocks/>
          </p:cNvSpPr>
          <p:nvPr/>
        </p:nvSpPr>
        <p:spPr bwMode="auto">
          <a:xfrm>
            <a:off x="6370916" y="3135461"/>
            <a:ext cx="240347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CSIRT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Opérateur </a:t>
            </a:r>
            <a:r>
              <a:rPr lang="fr-FR" altLang="fr-FR" dirty="0" err="1">
                <a:solidFill>
                  <a:schemeClr val="tx1"/>
                </a:solidFill>
              </a:rPr>
              <a:t>Forensic</a:t>
            </a:r>
            <a:endParaRPr lang="fr-FR" altLang="fr-FR" dirty="0">
              <a:solidFill>
                <a:schemeClr val="tx1"/>
              </a:solidFill>
            </a:endParaRPr>
          </a:p>
          <a:p>
            <a:r>
              <a:rPr lang="fr-FR" altLang="fr-FR" dirty="0">
                <a:solidFill>
                  <a:schemeClr val="tx1"/>
                </a:solidFill>
              </a:rPr>
              <a:t>Analyste post-incident</a:t>
            </a:r>
          </a:p>
        </p:txBody>
      </p:sp>
      <p:sp>
        <p:nvSpPr>
          <p:cNvPr id="16" name="Espace réservé du contenu 3"/>
          <p:cNvSpPr txBox="1">
            <a:spLocks/>
          </p:cNvSpPr>
          <p:nvPr/>
        </p:nvSpPr>
        <p:spPr bwMode="auto">
          <a:xfrm>
            <a:off x="559389" y="1729006"/>
            <a:ext cx="2808312" cy="1730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FF5900"/>
              </a:buClr>
              <a:buFont typeface="Arial" pitchFamily="34" charset="0"/>
              <a:buChar char="&gt;"/>
              <a:defRPr sz="1800">
                <a:solidFill>
                  <a:srgbClr val="595959"/>
                </a:solidFill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RSSI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DPO (Data Protection </a:t>
            </a:r>
            <a:r>
              <a:rPr lang="fr-FR" sz="1400" dirty="0" err="1">
                <a:solidFill>
                  <a:schemeClr val="tx1"/>
                </a:solidFill>
                <a:latin typeface="+mn-lt"/>
              </a:rPr>
              <a:t>Officer</a:t>
            </a:r>
            <a:r>
              <a:rPr lang="fr-FR" sz="14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Juriste spécialisé en NTIC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Risk-manager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Spécialiste SMSI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Spécialiste référentiel d’entreprise</a:t>
            </a:r>
          </a:p>
        </p:txBody>
      </p:sp>
      <p:sp>
        <p:nvSpPr>
          <p:cNvPr id="17" name="Rectangle à coins arrondis 16"/>
          <p:cNvSpPr/>
          <p:nvPr/>
        </p:nvSpPr>
        <p:spPr>
          <a:xfrm>
            <a:off x="3211769" y="5141921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Intégration</a:t>
            </a:r>
          </a:p>
        </p:txBody>
      </p:sp>
      <p:sp>
        <p:nvSpPr>
          <p:cNvPr id="18" name="Espace réservé du contenu 3"/>
          <p:cNvSpPr txBox="1">
            <a:spLocks/>
          </p:cNvSpPr>
          <p:nvPr/>
        </p:nvSpPr>
        <p:spPr bwMode="auto">
          <a:xfrm>
            <a:off x="3247699" y="5716913"/>
            <a:ext cx="1691580" cy="87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Intégrateur de sécurité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Expert solutions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466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843808" y="476672"/>
            <a:ext cx="2160240" cy="81100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Surveillance d’émergence de vulnérabilités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Vulnerabity</a:t>
            </a:r>
            <a:r>
              <a:rPr lang="fr-FR" sz="1400" b="1" dirty="0">
                <a:latin typeface="Calibri" charset="0"/>
              </a:rPr>
              <a:t> Watch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843808" y="1700808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Recherche de Vulnérabilités connues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Vulnerability</a:t>
            </a:r>
            <a:r>
              <a:rPr lang="fr-FR" sz="1400" b="1" dirty="0">
                <a:latin typeface="Calibri" charset="0"/>
              </a:rPr>
              <a:t> SCAN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2069" y="6988326"/>
            <a:ext cx="6246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https://translate.google.com/translate?sl=en&amp;tl=fr&amp;js=y&amp;prev=_t&amp;hl=fr&amp;ie=UTF-8&amp;u=https%3A%2F%2Fwww.helpnetsecurity.com%2F2009%2F08%2F19%2Fqa-vulnerability-management%2F&amp;edit-text=&amp;act=url</a:t>
            </a:r>
          </a:p>
        </p:txBody>
      </p:sp>
      <p:sp>
        <p:nvSpPr>
          <p:cNvPr id="7" name="Ellipse 6"/>
          <p:cNvSpPr/>
          <p:nvPr/>
        </p:nvSpPr>
        <p:spPr>
          <a:xfrm>
            <a:off x="4752020" y="182638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8" name="Ellipse 7"/>
          <p:cNvSpPr/>
          <p:nvPr/>
        </p:nvSpPr>
        <p:spPr>
          <a:xfrm>
            <a:off x="4694081" y="1445957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843808" y="2839332"/>
            <a:ext cx="2160240" cy="9045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 </a:t>
            </a:r>
            <a:r>
              <a:rPr lang="fr-FR" sz="1400" dirty="0">
                <a:latin typeface="Calibri" charset="0"/>
              </a:rPr>
              <a:t>ciblée du niveau de sécurité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Par scenario</a:t>
            </a:r>
          </a:p>
          <a:p>
            <a:pPr algn="ctr" eaLnBrk="1" hangingPunct="1"/>
            <a:r>
              <a:rPr lang="fr-FR" sz="1400" b="1" dirty="0">
                <a:latin typeface="Calibri" charset="0"/>
              </a:rPr>
              <a:t>Tests d’intrusion (</a:t>
            </a:r>
            <a:r>
              <a:rPr lang="fr-FR" sz="1400" b="1" dirty="0" err="1">
                <a:latin typeface="Calibri" charset="0"/>
              </a:rPr>
              <a:t>Pentest</a:t>
            </a:r>
            <a:r>
              <a:rPr lang="fr-FR" sz="1400" b="1" dirty="0">
                <a:latin typeface="Calibri" charset="0"/>
              </a:rPr>
              <a:t>)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-2827542" y="1741557"/>
            <a:ext cx="2714262" cy="720080"/>
          </a:xfrm>
          <a:prstGeom prst="rect">
            <a:avLst/>
          </a:prstGeom>
          <a:noFill/>
          <a:ln>
            <a:solidFill>
              <a:srgbClr val="C8003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Audit </a:t>
            </a:r>
            <a:r>
              <a:rPr lang="fr-FR" sz="1400" b="1" dirty="0" err="1">
                <a:latin typeface="Calibri" charset="0"/>
              </a:rPr>
              <a:t>Technisques</a:t>
            </a:r>
            <a:endParaRPr lang="fr-FR" sz="1400" dirty="0">
              <a:latin typeface="Calibri" charset="0"/>
            </a:endParaRPr>
          </a:p>
        </p:txBody>
      </p:sp>
      <p:cxnSp>
        <p:nvCxnSpPr>
          <p:cNvPr id="34" name="Connecteur droit avec flèche 33"/>
          <p:cNvCxnSpPr>
            <a:cxnSpLocks/>
            <a:stCxn id="5" idx="2"/>
            <a:endCxn id="22" idx="0"/>
          </p:cNvCxnSpPr>
          <p:nvPr/>
        </p:nvCxnSpPr>
        <p:spPr>
          <a:xfrm>
            <a:off x="3923928" y="2420888"/>
            <a:ext cx="0" cy="41844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>
            <a:stCxn id="52" idx="3"/>
            <a:endCxn id="53" idx="3"/>
          </p:cNvCxnSpPr>
          <p:nvPr/>
        </p:nvCxnSpPr>
        <p:spPr>
          <a:xfrm>
            <a:off x="7441983" y="970189"/>
            <a:ext cx="1584613" cy="2844951"/>
          </a:xfrm>
          <a:prstGeom prst="bentConnector3">
            <a:avLst>
              <a:gd name="adj1" fmla="val 114426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716017" y="262423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2552" y="494843"/>
            <a:ext cx="1800200" cy="811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Services commerciaux de veille de vulnérabilité (CERT)</a:t>
            </a:r>
          </a:p>
        </p:txBody>
      </p:sp>
      <p:cxnSp>
        <p:nvCxnSpPr>
          <p:cNvPr id="32" name="Connecteur droit avec flèche 31"/>
          <p:cNvCxnSpPr>
            <a:stCxn id="4" idx="2"/>
            <a:endCxn id="5" idx="0"/>
          </p:cNvCxnSpPr>
          <p:nvPr/>
        </p:nvCxnSpPr>
        <p:spPr>
          <a:xfrm>
            <a:off x="3923928" y="1287674"/>
            <a:ext cx="0" cy="41313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75610" y="1822234"/>
            <a:ext cx="1617656" cy="500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Outils de SCAN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287567" y="1655764"/>
            <a:ext cx="215441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de configuration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275684" y="2045943"/>
            <a:ext cx="2166299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logicielles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5275684" y="739356"/>
            <a:ext cx="216629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potentielles</a:t>
            </a:r>
          </a:p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des actifs</a:t>
            </a:r>
          </a:p>
        </p:txBody>
      </p:sp>
      <p:sp>
        <p:nvSpPr>
          <p:cNvPr id="53" name="Rectangle à coins arrondis 52"/>
          <p:cNvSpPr/>
          <p:nvPr/>
        </p:nvSpPr>
        <p:spPr>
          <a:xfrm>
            <a:off x="7806527" y="3559412"/>
            <a:ext cx="1220069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ALERTE</a:t>
            </a:r>
          </a:p>
        </p:txBody>
      </p:sp>
      <p:sp>
        <p:nvSpPr>
          <p:cNvPr id="54" name="Rectangle à coins arrondis 53"/>
          <p:cNvSpPr/>
          <p:nvPr/>
        </p:nvSpPr>
        <p:spPr>
          <a:xfrm>
            <a:off x="6633345" y="100286"/>
            <a:ext cx="234636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Cartographie des Actifs</a:t>
            </a:r>
          </a:p>
        </p:txBody>
      </p:sp>
      <p:cxnSp>
        <p:nvCxnSpPr>
          <p:cNvPr id="59" name="Connecteur en angle 58"/>
          <p:cNvCxnSpPr>
            <a:stCxn id="80" idx="3"/>
            <a:endCxn id="53" idx="0"/>
          </p:cNvCxnSpPr>
          <p:nvPr/>
        </p:nvCxnSpPr>
        <p:spPr>
          <a:xfrm>
            <a:off x="7524328" y="1680732"/>
            <a:ext cx="892234" cy="1878680"/>
          </a:xfrm>
          <a:prstGeom prst="bentConnector2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5256076" y="3131365"/>
            <a:ext cx="215441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 globales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7387632" y="1542232"/>
            <a:ext cx="13669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C003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endParaRPr lang="fr-FR" sz="1200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cxnSp>
        <p:nvCxnSpPr>
          <p:cNvPr id="82" name="Connecteur en angle 81"/>
          <p:cNvCxnSpPr>
            <a:stCxn id="65" idx="3"/>
            <a:endCxn id="53" idx="1"/>
          </p:cNvCxnSpPr>
          <p:nvPr/>
        </p:nvCxnSpPr>
        <p:spPr>
          <a:xfrm>
            <a:off x="7410492" y="3269865"/>
            <a:ext cx="396035" cy="54527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en angle 84"/>
          <p:cNvCxnSpPr>
            <a:stCxn id="54" idx="1"/>
            <a:endCxn id="52" idx="0"/>
          </p:cNvCxnSpPr>
          <p:nvPr/>
        </p:nvCxnSpPr>
        <p:spPr>
          <a:xfrm rot="10800000" flipV="1">
            <a:off x="6358835" y="356014"/>
            <a:ext cx="274511" cy="38334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0AEE2F1D-3343-2E49-8831-66E55DEBE406}"/>
              </a:ext>
            </a:extLst>
          </p:cNvPr>
          <p:cNvSpPr txBox="1"/>
          <p:nvPr/>
        </p:nvSpPr>
        <p:spPr>
          <a:xfrm>
            <a:off x="2843808" y="4132870"/>
            <a:ext cx="2160240" cy="9045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 </a:t>
            </a:r>
            <a:r>
              <a:rPr lang="fr-FR" sz="1400" dirty="0">
                <a:latin typeface="Calibri" charset="0"/>
              </a:rPr>
              <a:t>de la résistance à des scénarios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Red</a:t>
            </a:r>
            <a:r>
              <a:rPr lang="fr-FR" sz="1400" b="1" dirty="0">
                <a:latin typeface="Calibri" charset="0"/>
              </a:rPr>
              <a:t> Team</a:t>
            </a:r>
          </a:p>
        </p:txBody>
      </p:sp>
      <p:sp>
        <p:nvSpPr>
          <p:cNvPr id="45" name="Ellipse 44"/>
          <p:cNvSpPr/>
          <p:nvPr/>
        </p:nvSpPr>
        <p:spPr>
          <a:xfrm>
            <a:off x="4694917" y="3830811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5A89949-2F33-E54D-A175-F12ED3B63DEE}"/>
              </a:ext>
            </a:extLst>
          </p:cNvPr>
          <p:cNvSpPr txBox="1"/>
          <p:nvPr/>
        </p:nvSpPr>
        <p:spPr>
          <a:xfrm>
            <a:off x="2843808" y="5423474"/>
            <a:ext cx="2160240" cy="11031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</a:t>
            </a:r>
            <a:r>
              <a:rPr lang="fr-FR" sz="1400" dirty="0">
                <a:latin typeface="Calibri" charset="0"/>
              </a:rPr>
              <a:t>du comportement à des scénario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PurpleTeam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46" name="Ellipse 45"/>
          <p:cNvSpPr/>
          <p:nvPr/>
        </p:nvSpPr>
        <p:spPr>
          <a:xfrm>
            <a:off x="4683427" y="5207450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5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4888F52-3EFC-E148-B916-08DE3223418A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>
            <a:off x="3923928" y="5037386"/>
            <a:ext cx="0" cy="38608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207AF3D6-7A07-124D-A571-46653AFE8D6A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3923928" y="3743848"/>
            <a:ext cx="0" cy="38902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BF473F6-D84A-D44C-BDDC-0A278F442DA2}"/>
              </a:ext>
            </a:extLst>
          </p:cNvPr>
          <p:cNvSpPr/>
          <p:nvPr/>
        </p:nvSpPr>
        <p:spPr>
          <a:xfrm rot="16200000">
            <a:off x="353138" y="4349447"/>
            <a:ext cx="3687263" cy="667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Techniques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de hacking</a:t>
            </a:r>
          </a:p>
        </p:txBody>
      </p:sp>
    </p:spTree>
    <p:extLst>
      <p:ext uri="{BB962C8B-B14F-4D97-AF65-F5344CB8AC3E}">
        <p14:creationId xmlns:p14="http://schemas.microsoft.com/office/powerpoint/2010/main" val="41680808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392472" y="5254530"/>
            <a:ext cx="3024336" cy="1731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3397693" y="1650701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3419872" y="2348880"/>
            <a:ext cx="2924928" cy="554452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Redteam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3419872" y="3248107"/>
            <a:ext cx="2060830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Penetration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Testing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3408974" y="4065944"/>
            <a:ext cx="1462463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Vulnerability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Assessement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3419872" y="185716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Profondeur du test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3755059" y="4800037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3336966" y="5189104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img-vul-typetests.pdf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10427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1030670" y="4747589"/>
            <a:ext cx="656566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1035891" y="1143760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203334" y="854793"/>
            <a:ext cx="1134133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Acteurs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975164" y="4682163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chap-VulMan-Gest.tex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img-vul-patchtime.pdf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86B5742-C514-1F47-8AE6-407C3C52FBB6}"/>
              </a:ext>
            </a:extLst>
          </p:cNvPr>
          <p:cNvSpPr/>
          <p:nvPr/>
        </p:nvSpPr>
        <p:spPr>
          <a:xfrm rot="10800000">
            <a:off x="1675654" y="1647464"/>
            <a:ext cx="296093" cy="281290"/>
          </a:xfrm>
          <a:prstGeom prst="triangl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B3F6BCA3-7112-0849-906F-0DFF59D74D51}"/>
              </a:ext>
            </a:extLst>
          </p:cNvPr>
          <p:cNvSpPr txBox="1">
            <a:spLocks/>
          </p:cNvSpPr>
          <p:nvPr/>
        </p:nvSpPr>
        <p:spPr bwMode="auto">
          <a:xfrm>
            <a:off x="1983743" y="2126634"/>
            <a:ext cx="1642540" cy="77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Prise de connaissance de l’existence de la vulnérabilité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E91738C7-FE3D-7E40-A4EA-9F895FD54791}"/>
              </a:ext>
            </a:extLst>
          </p:cNvPr>
          <p:cNvSpPr txBox="1">
            <a:spLocks/>
          </p:cNvSpPr>
          <p:nvPr/>
        </p:nvSpPr>
        <p:spPr bwMode="auto">
          <a:xfrm>
            <a:off x="2916939" y="3010248"/>
            <a:ext cx="1388140" cy="575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Recherche des systèmes impactés par la vulnérabilité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F38C4A5A-6489-2643-B359-281AC4BD91B2}"/>
              </a:ext>
            </a:extLst>
          </p:cNvPr>
          <p:cNvSpPr txBox="1">
            <a:spLocks/>
          </p:cNvSpPr>
          <p:nvPr/>
        </p:nvSpPr>
        <p:spPr bwMode="auto">
          <a:xfrm>
            <a:off x="3987634" y="2094119"/>
            <a:ext cx="152316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Découverte de la vulnérabilité dans les composants du SI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3145CAD8-136D-CF45-A759-61D6945F7336}"/>
              </a:ext>
            </a:extLst>
          </p:cNvPr>
          <p:cNvSpPr txBox="1">
            <a:spLocks/>
          </p:cNvSpPr>
          <p:nvPr/>
        </p:nvSpPr>
        <p:spPr bwMode="auto">
          <a:xfrm>
            <a:off x="6155678" y="2271294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Application du correctif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ECF12EDA-06E5-774D-A783-6ED2D67B5E89}"/>
              </a:ext>
            </a:extLst>
          </p:cNvPr>
          <p:cNvSpPr txBox="1">
            <a:spLocks/>
          </p:cNvSpPr>
          <p:nvPr/>
        </p:nvSpPr>
        <p:spPr bwMode="auto">
          <a:xfrm>
            <a:off x="5250109" y="1635981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Mise à disposition d’un correctif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AF2F1CA1-6D2C-DC42-A3F3-158699D677DC}"/>
              </a:ext>
            </a:extLst>
          </p:cNvPr>
          <p:cNvCxnSpPr>
            <a:cxnSpLocks/>
          </p:cNvCxnSpPr>
          <p:nvPr/>
        </p:nvCxnSpPr>
        <p:spPr>
          <a:xfrm>
            <a:off x="2870542" y="2947930"/>
            <a:ext cx="1584176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riangle 27">
            <a:extLst>
              <a:ext uri="{FF2B5EF4-FFF2-40B4-BE49-F238E27FC236}">
                <a16:creationId xmlns:a16="http://schemas.microsoft.com/office/drawing/2014/main" id="{0E233475-BD97-0340-A1A0-C783A42C90D0}"/>
              </a:ext>
            </a:extLst>
          </p:cNvPr>
          <p:cNvSpPr/>
          <p:nvPr/>
        </p:nvSpPr>
        <p:spPr>
          <a:xfrm rot="10800000">
            <a:off x="5648089" y="2093645"/>
            <a:ext cx="296093" cy="28129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C59119C-A481-6743-ABAE-9B6802566F01}"/>
              </a:ext>
            </a:extLst>
          </p:cNvPr>
          <p:cNvSpPr/>
          <p:nvPr/>
        </p:nvSpPr>
        <p:spPr>
          <a:xfrm>
            <a:off x="1833651" y="4126986"/>
            <a:ext cx="4568717" cy="2915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>
                <a:solidFill>
                  <a:schemeClr val="accent2"/>
                </a:solidFill>
              </a:rPr>
              <a:t>Fenêtre d’exposition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469AEB0-BED8-1B40-B939-63451C4349F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823700" y="1928754"/>
            <a:ext cx="11996" cy="2818835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1065183-8E77-CE4E-B992-CB8C58E71B4B}"/>
              </a:ext>
            </a:extLst>
          </p:cNvPr>
          <p:cNvCxnSpPr>
            <a:cxnSpLocks/>
            <a:stCxn id="26" idx="0"/>
          </p:cNvCxnSpPr>
          <p:nvPr/>
        </p:nvCxnSpPr>
        <p:spPr>
          <a:xfrm>
            <a:off x="2604118" y="3085204"/>
            <a:ext cx="547" cy="1715398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52B19C4-9B81-C24D-AA2A-B07FF02F6C6E}"/>
              </a:ext>
            </a:extLst>
          </p:cNvPr>
          <p:cNvCxnSpPr>
            <a:cxnSpLocks/>
          </p:cNvCxnSpPr>
          <p:nvPr/>
        </p:nvCxnSpPr>
        <p:spPr>
          <a:xfrm>
            <a:off x="4608984" y="3047716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DBD5E9B-5F52-ED48-B097-3F0747CEFF95}"/>
              </a:ext>
            </a:extLst>
          </p:cNvPr>
          <p:cNvCxnSpPr>
            <a:cxnSpLocks/>
          </p:cNvCxnSpPr>
          <p:nvPr/>
        </p:nvCxnSpPr>
        <p:spPr>
          <a:xfrm>
            <a:off x="5796136" y="2109098"/>
            <a:ext cx="0" cy="2629337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DFB3716-E1C8-0D48-8DC9-904BC0B16773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6404423" y="3070702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483B3D8-0EA2-3746-82A0-2DD4BB466FA5}"/>
              </a:ext>
            </a:extLst>
          </p:cNvPr>
          <p:cNvCxnSpPr>
            <a:cxnSpLocks/>
          </p:cNvCxnSpPr>
          <p:nvPr/>
        </p:nvCxnSpPr>
        <p:spPr>
          <a:xfrm flipH="1">
            <a:off x="1030670" y="2780928"/>
            <a:ext cx="5282490" cy="440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7A9322DE-1906-9E4D-9DF6-17651103E3AE}"/>
              </a:ext>
            </a:extLst>
          </p:cNvPr>
          <p:cNvSpPr/>
          <p:nvPr/>
        </p:nvSpPr>
        <p:spPr>
          <a:xfrm rot="10800000">
            <a:off x="2456072" y="2803914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EAB916DD-4C3E-244E-B334-0DC65E180931}"/>
              </a:ext>
            </a:extLst>
          </p:cNvPr>
          <p:cNvSpPr/>
          <p:nvPr/>
        </p:nvSpPr>
        <p:spPr>
          <a:xfrm rot="10800000">
            <a:off x="4453125" y="2804074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AAAF750-CE78-9343-B2DB-2EEE85CEF69F}"/>
              </a:ext>
            </a:extLst>
          </p:cNvPr>
          <p:cNvSpPr/>
          <p:nvPr/>
        </p:nvSpPr>
        <p:spPr>
          <a:xfrm rot="10800000">
            <a:off x="6256377" y="2789412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8C5D8FC-0D2C-4144-B2C5-036B7E6284D9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993165" y="2093645"/>
            <a:ext cx="4802970" cy="358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391A4E6-2EBD-CF4E-A0B6-EB9AA7C3984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038503" y="1647464"/>
            <a:ext cx="7851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contenu 3">
            <a:extLst>
              <a:ext uri="{FF2B5EF4-FFF2-40B4-BE49-F238E27FC236}">
                <a16:creationId xmlns:a16="http://schemas.microsoft.com/office/drawing/2014/main" id="{7B062824-1092-DB41-A9CF-B3A62F6A0808}"/>
              </a:ext>
            </a:extLst>
          </p:cNvPr>
          <p:cNvSpPr txBox="1">
            <a:spLocks/>
          </p:cNvSpPr>
          <p:nvPr/>
        </p:nvSpPr>
        <p:spPr bwMode="auto">
          <a:xfrm>
            <a:off x="256348" y="265446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Entreprise</a:t>
            </a:r>
          </a:p>
        </p:txBody>
      </p:sp>
      <p:sp>
        <p:nvSpPr>
          <p:cNvPr id="61" name="Espace réservé du contenu 3">
            <a:extLst>
              <a:ext uri="{FF2B5EF4-FFF2-40B4-BE49-F238E27FC236}">
                <a16:creationId xmlns:a16="http://schemas.microsoft.com/office/drawing/2014/main" id="{3F455029-BCBC-C54D-A8C1-B5EAA2882381}"/>
              </a:ext>
            </a:extLst>
          </p:cNvPr>
          <p:cNvSpPr txBox="1">
            <a:spLocks/>
          </p:cNvSpPr>
          <p:nvPr/>
        </p:nvSpPr>
        <p:spPr bwMode="auto">
          <a:xfrm>
            <a:off x="360959" y="199462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Editeur</a:t>
            </a:r>
          </a:p>
        </p:txBody>
      </p:sp>
      <p:sp>
        <p:nvSpPr>
          <p:cNvPr id="62" name="Espace réservé du contenu 3">
            <a:extLst>
              <a:ext uri="{FF2B5EF4-FFF2-40B4-BE49-F238E27FC236}">
                <a16:creationId xmlns:a16="http://schemas.microsoft.com/office/drawing/2014/main" id="{2B94EFF9-6C67-D448-B57C-1CE5547624D4}"/>
              </a:ext>
            </a:extLst>
          </p:cNvPr>
          <p:cNvSpPr txBox="1">
            <a:spLocks/>
          </p:cNvSpPr>
          <p:nvPr/>
        </p:nvSpPr>
        <p:spPr bwMode="auto">
          <a:xfrm>
            <a:off x="109701" y="1415402"/>
            <a:ext cx="1321400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Découvreur Vulnérabilité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5C47CBFA-79E8-B342-8DE3-4C4EF7B1507B}"/>
              </a:ext>
            </a:extLst>
          </p:cNvPr>
          <p:cNvSpPr/>
          <p:nvPr/>
        </p:nvSpPr>
        <p:spPr>
          <a:xfrm rot="5400000">
            <a:off x="1077897" y="2074653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162644DB-2328-394A-BB70-6EED74AD89F2}"/>
              </a:ext>
            </a:extLst>
          </p:cNvPr>
          <p:cNvSpPr/>
          <p:nvPr/>
        </p:nvSpPr>
        <p:spPr>
          <a:xfrm rot="5400000">
            <a:off x="1087932" y="1559045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6BCEADEA-3542-6045-96EA-1AFDE911808F}"/>
              </a:ext>
            </a:extLst>
          </p:cNvPr>
          <p:cNvSpPr/>
          <p:nvPr/>
        </p:nvSpPr>
        <p:spPr>
          <a:xfrm rot="5400000">
            <a:off x="1087946" y="2749934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6" name="Espace réservé du contenu 3">
            <a:extLst>
              <a:ext uri="{FF2B5EF4-FFF2-40B4-BE49-F238E27FC236}">
                <a16:creationId xmlns:a16="http://schemas.microsoft.com/office/drawing/2014/main" id="{EA69B4E6-ED3E-AF47-89B8-C8C160EED8E4}"/>
              </a:ext>
            </a:extLst>
          </p:cNvPr>
          <p:cNvSpPr txBox="1">
            <a:spLocks/>
          </p:cNvSpPr>
          <p:nvPr/>
        </p:nvSpPr>
        <p:spPr bwMode="auto">
          <a:xfrm>
            <a:off x="4872180" y="4802634"/>
            <a:ext cx="2566995" cy="26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Temps Opérationnel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1C4AD10C-403F-9C4F-95B0-1E53A4F6BA62}"/>
              </a:ext>
            </a:extLst>
          </p:cNvPr>
          <p:cNvCxnSpPr>
            <a:cxnSpLocks/>
          </p:cNvCxnSpPr>
          <p:nvPr/>
        </p:nvCxnSpPr>
        <p:spPr>
          <a:xfrm>
            <a:off x="1873850" y="3694727"/>
            <a:ext cx="793644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2388DF9F-228E-1E48-A9D3-5E5142C55B58}"/>
              </a:ext>
            </a:extLst>
          </p:cNvPr>
          <p:cNvCxnSpPr>
            <a:cxnSpLocks/>
          </p:cNvCxnSpPr>
          <p:nvPr/>
        </p:nvCxnSpPr>
        <p:spPr>
          <a:xfrm>
            <a:off x="5794080" y="3694727"/>
            <a:ext cx="608288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space réservé du contenu 3">
            <a:extLst>
              <a:ext uri="{FF2B5EF4-FFF2-40B4-BE49-F238E27FC236}">
                <a16:creationId xmlns:a16="http://schemas.microsoft.com/office/drawing/2014/main" id="{01DF4A8A-F79D-0647-A9A1-773784AFD2C8}"/>
              </a:ext>
            </a:extLst>
          </p:cNvPr>
          <p:cNvSpPr txBox="1">
            <a:spLocks/>
          </p:cNvSpPr>
          <p:nvPr/>
        </p:nvSpPr>
        <p:spPr bwMode="auto">
          <a:xfrm>
            <a:off x="1943658" y="3215761"/>
            <a:ext cx="1642540" cy="77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 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050" b="1" dirty="0">
                <a:solidFill>
                  <a:schemeClr val="tx1"/>
                </a:solidFill>
              </a:rPr>
              <a:t>RENS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  <p:sp>
        <p:nvSpPr>
          <p:cNvPr id="42" name="Espace réservé du contenu 3">
            <a:extLst>
              <a:ext uri="{FF2B5EF4-FFF2-40B4-BE49-F238E27FC236}">
                <a16:creationId xmlns:a16="http://schemas.microsoft.com/office/drawing/2014/main" id="{9F9F52B7-8DA7-8B44-8C2C-AA0A4FDE3323}"/>
              </a:ext>
            </a:extLst>
          </p:cNvPr>
          <p:cNvSpPr txBox="1">
            <a:spLocks/>
          </p:cNvSpPr>
          <p:nvPr/>
        </p:nvSpPr>
        <p:spPr bwMode="auto">
          <a:xfrm>
            <a:off x="5822777" y="3232586"/>
            <a:ext cx="815476" cy="4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 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050" b="1" dirty="0">
                <a:solidFill>
                  <a:schemeClr val="tx1"/>
                </a:solidFill>
              </a:rPr>
              <a:t>PATCH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D14A0D2A-5416-6A47-B350-DCA748759220}"/>
              </a:ext>
            </a:extLst>
          </p:cNvPr>
          <p:cNvCxnSpPr>
            <a:cxnSpLocks/>
          </p:cNvCxnSpPr>
          <p:nvPr/>
        </p:nvCxnSpPr>
        <p:spPr>
          <a:xfrm>
            <a:off x="4608984" y="3423723"/>
            <a:ext cx="1213793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space réservé du contenu 3">
            <a:extLst>
              <a:ext uri="{FF2B5EF4-FFF2-40B4-BE49-F238E27FC236}">
                <a16:creationId xmlns:a16="http://schemas.microsoft.com/office/drawing/2014/main" id="{BE4AD7E7-ACD9-5F4A-B57F-94ADCC8EDFDD}"/>
              </a:ext>
            </a:extLst>
          </p:cNvPr>
          <p:cNvSpPr txBox="1">
            <a:spLocks/>
          </p:cNvSpPr>
          <p:nvPr/>
        </p:nvSpPr>
        <p:spPr bwMode="auto">
          <a:xfrm>
            <a:off x="4773348" y="2945443"/>
            <a:ext cx="901381" cy="4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000" b="1" dirty="0">
                <a:solidFill>
                  <a:schemeClr val="tx1"/>
                </a:solidFill>
              </a:rPr>
              <a:t>COUVERTURE</a:t>
            </a:r>
          </a:p>
          <a:p>
            <a:pPr marL="0" indent="0">
              <a:buNone/>
            </a:pPr>
            <a:r>
              <a:rPr lang="fr-FR" altLang="fr-FR" sz="1000" b="1" dirty="0">
                <a:solidFill>
                  <a:schemeClr val="tx1"/>
                </a:solidFill>
              </a:rPr>
              <a:t>RISQUE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318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1030670" y="4747589"/>
            <a:ext cx="656566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1035891" y="1143760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975164" y="4682163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chap-VulMan-Gest.tex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img-vul-patchtime.pdf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86B5742-C514-1F47-8AE6-407C3C52FBB6}"/>
              </a:ext>
            </a:extLst>
          </p:cNvPr>
          <p:cNvSpPr/>
          <p:nvPr/>
        </p:nvSpPr>
        <p:spPr>
          <a:xfrm rot="10800000">
            <a:off x="1675654" y="1647464"/>
            <a:ext cx="296093" cy="281290"/>
          </a:xfrm>
          <a:prstGeom prst="triangl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F38C4A5A-6489-2643-B359-281AC4BD91B2}"/>
              </a:ext>
            </a:extLst>
          </p:cNvPr>
          <p:cNvSpPr txBox="1">
            <a:spLocks/>
          </p:cNvSpPr>
          <p:nvPr/>
        </p:nvSpPr>
        <p:spPr bwMode="auto">
          <a:xfrm>
            <a:off x="1923226" y="2138671"/>
            <a:ext cx="152316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Découverte de la vulnérabilité dans les composants du SI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3145CAD8-136D-CF45-A759-61D6945F7336}"/>
              </a:ext>
            </a:extLst>
          </p:cNvPr>
          <p:cNvSpPr txBox="1">
            <a:spLocks/>
          </p:cNvSpPr>
          <p:nvPr/>
        </p:nvSpPr>
        <p:spPr bwMode="auto">
          <a:xfrm>
            <a:off x="5832627" y="2271294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Application du correctif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ECF12EDA-06E5-774D-A783-6ED2D67B5E89}"/>
              </a:ext>
            </a:extLst>
          </p:cNvPr>
          <p:cNvSpPr txBox="1">
            <a:spLocks/>
          </p:cNvSpPr>
          <p:nvPr/>
        </p:nvSpPr>
        <p:spPr bwMode="auto">
          <a:xfrm>
            <a:off x="5250109" y="1635981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Mise à disposition d’un correctif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0E233475-BD97-0340-A1A0-C783A42C90D0}"/>
              </a:ext>
            </a:extLst>
          </p:cNvPr>
          <p:cNvSpPr/>
          <p:nvPr/>
        </p:nvSpPr>
        <p:spPr>
          <a:xfrm rot="10800000">
            <a:off x="5648089" y="2093645"/>
            <a:ext cx="296093" cy="28129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C59119C-A481-6743-ABAE-9B6802566F01}"/>
              </a:ext>
            </a:extLst>
          </p:cNvPr>
          <p:cNvSpPr/>
          <p:nvPr/>
        </p:nvSpPr>
        <p:spPr>
          <a:xfrm>
            <a:off x="1827512" y="3336242"/>
            <a:ext cx="3958600" cy="2915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>
                <a:solidFill>
                  <a:schemeClr val="accent2"/>
                </a:solidFill>
              </a:rPr>
              <a:t>Fenêtre d’exposition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469AEB0-BED8-1B40-B939-63451C4349F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823700" y="1928754"/>
            <a:ext cx="11996" cy="2818835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DBD5E9B-5F52-ED48-B097-3F0747CEFF95}"/>
              </a:ext>
            </a:extLst>
          </p:cNvPr>
          <p:cNvCxnSpPr>
            <a:cxnSpLocks/>
          </p:cNvCxnSpPr>
          <p:nvPr/>
        </p:nvCxnSpPr>
        <p:spPr>
          <a:xfrm>
            <a:off x="5796136" y="2109098"/>
            <a:ext cx="0" cy="2629337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DFB3716-E1C8-0D48-8DC9-904BC0B16773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5794306" y="3047632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483B3D8-0EA2-3746-82A0-2DD4BB466FA5}"/>
              </a:ext>
            </a:extLst>
          </p:cNvPr>
          <p:cNvCxnSpPr>
            <a:cxnSpLocks/>
          </p:cNvCxnSpPr>
          <p:nvPr/>
        </p:nvCxnSpPr>
        <p:spPr>
          <a:xfrm flipH="1">
            <a:off x="1030670" y="2757942"/>
            <a:ext cx="5282490" cy="440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7A9322DE-1906-9E4D-9DF6-17651103E3AE}"/>
              </a:ext>
            </a:extLst>
          </p:cNvPr>
          <p:cNvSpPr/>
          <p:nvPr/>
        </p:nvSpPr>
        <p:spPr>
          <a:xfrm rot="10800000">
            <a:off x="1678909" y="2818191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AAAF750-CE78-9343-B2DB-2EEE85CEF69F}"/>
              </a:ext>
            </a:extLst>
          </p:cNvPr>
          <p:cNvSpPr/>
          <p:nvPr/>
        </p:nvSpPr>
        <p:spPr>
          <a:xfrm rot="10800000">
            <a:off x="5646260" y="2766342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8C5D8FC-0D2C-4144-B2C5-036B7E6284D9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993165" y="2093645"/>
            <a:ext cx="4802970" cy="358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391A4E6-2EBD-CF4E-A0B6-EB9AA7C3984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038503" y="1647464"/>
            <a:ext cx="7851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contenu 3">
            <a:extLst>
              <a:ext uri="{FF2B5EF4-FFF2-40B4-BE49-F238E27FC236}">
                <a16:creationId xmlns:a16="http://schemas.microsoft.com/office/drawing/2014/main" id="{7B062824-1092-DB41-A9CF-B3A62F6A0808}"/>
              </a:ext>
            </a:extLst>
          </p:cNvPr>
          <p:cNvSpPr txBox="1">
            <a:spLocks/>
          </p:cNvSpPr>
          <p:nvPr/>
        </p:nvSpPr>
        <p:spPr bwMode="auto">
          <a:xfrm>
            <a:off x="256348" y="265446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Entreprise</a:t>
            </a:r>
          </a:p>
        </p:txBody>
      </p:sp>
      <p:sp>
        <p:nvSpPr>
          <p:cNvPr id="61" name="Espace réservé du contenu 3">
            <a:extLst>
              <a:ext uri="{FF2B5EF4-FFF2-40B4-BE49-F238E27FC236}">
                <a16:creationId xmlns:a16="http://schemas.microsoft.com/office/drawing/2014/main" id="{3F455029-BCBC-C54D-A8C1-B5EAA2882381}"/>
              </a:ext>
            </a:extLst>
          </p:cNvPr>
          <p:cNvSpPr txBox="1">
            <a:spLocks/>
          </p:cNvSpPr>
          <p:nvPr/>
        </p:nvSpPr>
        <p:spPr bwMode="auto">
          <a:xfrm>
            <a:off x="360959" y="199462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Editeur</a:t>
            </a:r>
          </a:p>
        </p:txBody>
      </p:sp>
      <p:sp>
        <p:nvSpPr>
          <p:cNvPr id="62" name="Espace réservé du contenu 3">
            <a:extLst>
              <a:ext uri="{FF2B5EF4-FFF2-40B4-BE49-F238E27FC236}">
                <a16:creationId xmlns:a16="http://schemas.microsoft.com/office/drawing/2014/main" id="{2B94EFF9-6C67-D448-B57C-1CE5547624D4}"/>
              </a:ext>
            </a:extLst>
          </p:cNvPr>
          <p:cNvSpPr txBox="1">
            <a:spLocks/>
          </p:cNvSpPr>
          <p:nvPr/>
        </p:nvSpPr>
        <p:spPr bwMode="auto">
          <a:xfrm>
            <a:off x="109701" y="1415402"/>
            <a:ext cx="1321400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Découvreur Vulnérabilité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5C47CBFA-79E8-B342-8DE3-4C4EF7B1507B}"/>
              </a:ext>
            </a:extLst>
          </p:cNvPr>
          <p:cNvSpPr/>
          <p:nvPr/>
        </p:nvSpPr>
        <p:spPr>
          <a:xfrm rot="5400000">
            <a:off x="1077897" y="2074653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162644DB-2328-394A-BB70-6EED74AD89F2}"/>
              </a:ext>
            </a:extLst>
          </p:cNvPr>
          <p:cNvSpPr/>
          <p:nvPr/>
        </p:nvSpPr>
        <p:spPr>
          <a:xfrm rot="5400000">
            <a:off x="1087932" y="1559045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6BCEADEA-3542-6045-96EA-1AFDE911808F}"/>
              </a:ext>
            </a:extLst>
          </p:cNvPr>
          <p:cNvSpPr/>
          <p:nvPr/>
        </p:nvSpPr>
        <p:spPr>
          <a:xfrm rot="5400000">
            <a:off x="1087946" y="2726948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6" name="Espace réservé du contenu 3">
            <a:extLst>
              <a:ext uri="{FF2B5EF4-FFF2-40B4-BE49-F238E27FC236}">
                <a16:creationId xmlns:a16="http://schemas.microsoft.com/office/drawing/2014/main" id="{6BB57BF6-EFB2-2B47-9B34-B4E29B4AE758}"/>
              </a:ext>
            </a:extLst>
          </p:cNvPr>
          <p:cNvSpPr txBox="1">
            <a:spLocks/>
          </p:cNvSpPr>
          <p:nvPr/>
        </p:nvSpPr>
        <p:spPr bwMode="auto">
          <a:xfrm>
            <a:off x="203334" y="854793"/>
            <a:ext cx="1134133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Acteurs</a:t>
            </a:r>
          </a:p>
        </p:txBody>
      </p:sp>
      <p:sp>
        <p:nvSpPr>
          <p:cNvPr id="38" name="Espace réservé du contenu 3">
            <a:extLst>
              <a:ext uri="{FF2B5EF4-FFF2-40B4-BE49-F238E27FC236}">
                <a16:creationId xmlns:a16="http://schemas.microsoft.com/office/drawing/2014/main" id="{21077F1A-67BE-9A4C-A2A1-C4E8C30B657A}"/>
              </a:ext>
            </a:extLst>
          </p:cNvPr>
          <p:cNvSpPr txBox="1">
            <a:spLocks/>
          </p:cNvSpPr>
          <p:nvPr/>
        </p:nvSpPr>
        <p:spPr bwMode="auto">
          <a:xfrm>
            <a:off x="4872180" y="4802634"/>
            <a:ext cx="2566995" cy="26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Temps Opérationnel</a:t>
            </a:r>
          </a:p>
        </p:txBody>
      </p:sp>
      <p:sp>
        <p:nvSpPr>
          <p:cNvPr id="39" name="Espace réservé du contenu 3">
            <a:extLst>
              <a:ext uri="{FF2B5EF4-FFF2-40B4-BE49-F238E27FC236}">
                <a16:creationId xmlns:a16="http://schemas.microsoft.com/office/drawing/2014/main" id="{3E0C7EB4-56F9-EA49-A499-E6FBA288ED1E}"/>
              </a:ext>
            </a:extLst>
          </p:cNvPr>
          <p:cNvSpPr txBox="1">
            <a:spLocks/>
          </p:cNvSpPr>
          <p:nvPr/>
        </p:nvSpPr>
        <p:spPr bwMode="auto">
          <a:xfrm>
            <a:off x="2631167" y="3733673"/>
            <a:ext cx="2241013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Dans un monde idéal, la fenêtre d’exposition est liée simplement au temps de publication d’un correctif</a:t>
            </a:r>
          </a:p>
        </p:txBody>
      </p:sp>
    </p:spTree>
    <p:extLst>
      <p:ext uri="{BB962C8B-B14F-4D97-AF65-F5344CB8AC3E}">
        <p14:creationId xmlns:p14="http://schemas.microsoft.com/office/powerpoint/2010/main" val="3933915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192043E-65E2-0549-AFB5-DEC8961C5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528" y="809734"/>
            <a:ext cx="4270475" cy="3719984"/>
          </a:xfrm>
          <a:prstGeom prst="rect">
            <a:avLst/>
          </a:prstGeom>
        </p:spPr>
      </p:pic>
      <p:sp>
        <p:nvSpPr>
          <p:cNvPr id="3" name="Extraire 2">
            <a:extLst>
              <a:ext uri="{FF2B5EF4-FFF2-40B4-BE49-F238E27FC236}">
                <a16:creationId xmlns:a16="http://schemas.microsoft.com/office/drawing/2014/main" id="{50B6BC56-B1F4-E543-A1E5-394488F66963}"/>
              </a:ext>
            </a:extLst>
          </p:cNvPr>
          <p:cNvSpPr/>
          <p:nvPr/>
        </p:nvSpPr>
        <p:spPr>
          <a:xfrm>
            <a:off x="971600" y="1268760"/>
            <a:ext cx="3888432" cy="3312368"/>
          </a:xfrm>
          <a:prstGeom prst="flowChartExtra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4" name="Extraire 3">
            <a:extLst>
              <a:ext uri="{FF2B5EF4-FFF2-40B4-BE49-F238E27FC236}">
                <a16:creationId xmlns:a16="http://schemas.microsoft.com/office/drawing/2014/main" id="{C54BC862-93C9-FE4B-9B91-3A12ADA9F3BA}"/>
              </a:ext>
            </a:extLst>
          </p:cNvPr>
          <p:cNvSpPr/>
          <p:nvPr/>
        </p:nvSpPr>
        <p:spPr>
          <a:xfrm rot="10800000">
            <a:off x="937072" y="2420888"/>
            <a:ext cx="3888432" cy="3312368"/>
          </a:xfrm>
          <a:prstGeom prst="flowChartExtra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A675627-D42F-844D-8854-F2C19A961329}"/>
              </a:ext>
            </a:extLst>
          </p:cNvPr>
          <p:cNvSpPr/>
          <p:nvPr/>
        </p:nvSpPr>
        <p:spPr>
          <a:xfrm>
            <a:off x="4031940" y="2132856"/>
            <a:ext cx="1080120" cy="100811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310D1F4-494F-3F4F-8A33-AC943F460A74}"/>
              </a:ext>
            </a:extLst>
          </p:cNvPr>
          <p:cNvSpPr/>
          <p:nvPr/>
        </p:nvSpPr>
        <p:spPr>
          <a:xfrm>
            <a:off x="2389732" y="1073312"/>
            <a:ext cx="1080120" cy="1008112"/>
          </a:xfrm>
          <a:prstGeom prst="ellipse">
            <a:avLst/>
          </a:prstGeom>
          <a:solidFill>
            <a:srgbClr val="FFFF0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2E22B30-2538-224D-8A27-E42109BA5F17}"/>
              </a:ext>
            </a:extLst>
          </p:cNvPr>
          <p:cNvSpPr/>
          <p:nvPr/>
        </p:nvSpPr>
        <p:spPr>
          <a:xfrm>
            <a:off x="672542" y="2048632"/>
            <a:ext cx="1080120" cy="10081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695C4FC-631C-B443-B113-1083CB96A401}"/>
              </a:ext>
            </a:extLst>
          </p:cNvPr>
          <p:cNvSpPr/>
          <p:nvPr/>
        </p:nvSpPr>
        <p:spPr>
          <a:xfrm>
            <a:off x="672542" y="3890944"/>
            <a:ext cx="1080120" cy="1008112"/>
          </a:xfrm>
          <a:prstGeom prst="ellipse">
            <a:avLst/>
          </a:prstGeom>
          <a:solidFill>
            <a:srgbClr val="BC002B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0F84A5-FFC8-AE4E-AF1C-409876840CC8}"/>
              </a:ext>
            </a:extLst>
          </p:cNvPr>
          <p:cNvSpPr/>
          <p:nvPr/>
        </p:nvSpPr>
        <p:spPr>
          <a:xfrm>
            <a:off x="2341227" y="4941168"/>
            <a:ext cx="1080120" cy="1008112"/>
          </a:xfrm>
          <a:prstGeom prst="ellipse">
            <a:avLst/>
          </a:prstGeom>
          <a:solidFill>
            <a:srgbClr val="7030A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A695CC4-AD84-BA4C-87F9-B6106CB67F6B}"/>
              </a:ext>
            </a:extLst>
          </p:cNvPr>
          <p:cNvSpPr/>
          <p:nvPr/>
        </p:nvSpPr>
        <p:spPr>
          <a:xfrm>
            <a:off x="4102757" y="3971912"/>
            <a:ext cx="1080120" cy="1008112"/>
          </a:xfrm>
          <a:prstGeom prst="ellipse">
            <a:avLst/>
          </a:prstGeom>
          <a:solidFill>
            <a:srgbClr val="0070C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B9F81F9-0421-DF4E-A93F-0C42943FC570}"/>
              </a:ext>
            </a:extLst>
          </p:cNvPr>
          <p:cNvSpPr txBox="1"/>
          <p:nvPr/>
        </p:nvSpPr>
        <p:spPr>
          <a:xfrm>
            <a:off x="2588226" y="1423479"/>
            <a:ext cx="655179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Yellow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014F1B-8D67-884C-AE0C-46C3E60F258A}"/>
              </a:ext>
            </a:extLst>
          </p:cNvPr>
          <p:cNvSpPr txBox="1"/>
          <p:nvPr/>
        </p:nvSpPr>
        <p:spPr>
          <a:xfrm>
            <a:off x="854330" y="2379054"/>
            <a:ext cx="71654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Orange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5E1F84C-C6E8-B345-8DA6-6F61174E9B9A}"/>
              </a:ext>
            </a:extLst>
          </p:cNvPr>
          <p:cNvSpPr txBox="1"/>
          <p:nvPr/>
        </p:nvSpPr>
        <p:spPr>
          <a:xfrm>
            <a:off x="4255632" y="2483023"/>
            <a:ext cx="632737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Green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CB8824-E470-3742-A3D8-FF445236FD04}"/>
              </a:ext>
            </a:extLst>
          </p:cNvPr>
          <p:cNvSpPr txBox="1"/>
          <p:nvPr/>
        </p:nvSpPr>
        <p:spPr>
          <a:xfrm>
            <a:off x="4421502" y="4335486"/>
            <a:ext cx="50847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/>
                </a:solidFill>
                <a:latin typeface="+mn-lt"/>
                <a:ea typeface="+mn-ea"/>
              </a:rPr>
              <a:t>Blue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D787D6D-749D-9348-9C93-90120F924D26}"/>
              </a:ext>
            </a:extLst>
          </p:cNvPr>
          <p:cNvSpPr txBox="1"/>
          <p:nvPr/>
        </p:nvSpPr>
        <p:spPr>
          <a:xfrm>
            <a:off x="937071" y="4241111"/>
            <a:ext cx="46365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bg1"/>
                </a:solidFill>
                <a:latin typeface="+mn-lt"/>
                <a:ea typeface="+mn-ea"/>
              </a:rPr>
              <a:t>Red</a:t>
            </a:r>
            <a:endParaRPr lang="fr-FR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9ACC4A-5B2A-2A41-82A4-23D1772653CA}"/>
              </a:ext>
            </a:extLst>
          </p:cNvPr>
          <p:cNvSpPr txBox="1"/>
          <p:nvPr/>
        </p:nvSpPr>
        <p:spPr>
          <a:xfrm>
            <a:off x="2550907" y="5294962"/>
            <a:ext cx="660758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bg1"/>
                </a:solidFill>
                <a:latin typeface="+mn-lt"/>
                <a:ea typeface="+mn-ea"/>
              </a:rPr>
              <a:t>Purple</a:t>
            </a:r>
            <a:endParaRPr lang="fr-FR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56F0811-2DC8-3241-8C91-EAF3CCD70DDB}"/>
              </a:ext>
            </a:extLst>
          </p:cNvPr>
          <p:cNvSpPr txBox="1"/>
          <p:nvPr/>
        </p:nvSpPr>
        <p:spPr>
          <a:xfrm>
            <a:off x="2288206" y="487957"/>
            <a:ext cx="1283172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Construire </a:t>
            </a:r>
            <a:b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</a:b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les protections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0D3B249-86E9-B841-87DA-1A11DD7D5956}"/>
              </a:ext>
            </a:extLst>
          </p:cNvPr>
          <p:cNvSpPr txBox="1"/>
          <p:nvPr/>
        </p:nvSpPr>
        <p:spPr>
          <a:xfrm>
            <a:off x="3668346" y="1336155"/>
            <a:ext cx="2157393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Protéger en fonction des connaissances de la défense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B96E569-B72C-FE44-BBD1-0CBD8AD5ED2B}"/>
              </a:ext>
            </a:extLst>
          </p:cNvPr>
          <p:cNvSpPr txBox="1"/>
          <p:nvPr/>
        </p:nvSpPr>
        <p:spPr>
          <a:xfrm>
            <a:off x="143636" y="1275117"/>
            <a:ext cx="2087793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Protéger en fonction des connaissances des attaquants</a:t>
            </a:r>
            <a:b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</a:br>
            <a:endParaRPr lang="fr-FR" sz="14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EE20361-0B92-4049-A378-C63BE128B6AE}"/>
              </a:ext>
            </a:extLst>
          </p:cNvPr>
          <p:cNvSpPr txBox="1"/>
          <p:nvPr/>
        </p:nvSpPr>
        <p:spPr>
          <a:xfrm>
            <a:off x="4292315" y="5101193"/>
            <a:ext cx="87389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Défendre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B669780-FC50-9244-8BAE-27A11A7DC9B3}"/>
              </a:ext>
            </a:extLst>
          </p:cNvPr>
          <p:cNvSpPr txBox="1"/>
          <p:nvPr/>
        </p:nvSpPr>
        <p:spPr>
          <a:xfrm>
            <a:off x="726981" y="5008378"/>
            <a:ext cx="883832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Attaquer 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2635845-0283-7946-B435-878AE681BB92}"/>
              </a:ext>
            </a:extLst>
          </p:cNvPr>
          <p:cNvSpPr/>
          <p:nvPr/>
        </p:nvSpPr>
        <p:spPr>
          <a:xfrm>
            <a:off x="2352241" y="2963800"/>
            <a:ext cx="1080120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1BF008B-82EF-4D44-8BC9-3AEFB59AFCE4}"/>
              </a:ext>
            </a:extLst>
          </p:cNvPr>
          <p:cNvSpPr txBox="1"/>
          <p:nvPr/>
        </p:nvSpPr>
        <p:spPr>
          <a:xfrm>
            <a:off x="2555845" y="3313967"/>
            <a:ext cx="62998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White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4B7A92E-8218-3D45-ACD6-E5DF41BFD5F4}"/>
              </a:ext>
            </a:extLst>
          </p:cNvPr>
          <p:cNvSpPr txBox="1"/>
          <p:nvPr/>
        </p:nvSpPr>
        <p:spPr>
          <a:xfrm>
            <a:off x="1862285" y="3979501"/>
            <a:ext cx="215739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Gérer la</a:t>
            </a:r>
          </a:p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conformité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B4B6B51-7C37-C34F-B4A8-1E5382DFF509}"/>
              </a:ext>
            </a:extLst>
          </p:cNvPr>
          <p:cNvSpPr txBox="1"/>
          <p:nvPr/>
        </p:nvSpPr>
        <p:spPr>
          <a:xfrm>
            <a:off x="1792138" y="6000711"/>
            <a:ext cx="2157393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Défendre en fonction de la connaissance des attaquants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64F44EC-D2D7-754A-A8B3-24D1DA45D2B3}"/>
              </a:ext>
            </a:extLst>
          </p:cNvPr>
          <p:cNvSpPr txBox="1"/>
          <p:nvPr/>
        </p:nvSpPr>
        <p:spPr>
          <a:xfrm>
            <a:off x="3996770" y="6293555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Chap-vul-xxxxx.tex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img-teamstar.pdf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61787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20">
            <a:extLst>
              <a:ext uri="{FF2B5EF4-FFF2-40B4-BE49-F238E27FC236}">
                <a16:creationId xmlns:a16="http://schemas.microsoft.com/office/drawing/2014/main" id="{80EB46FC-8180-E546-81EF-BEC3672EB32D}"/>
              </a:ext>
            </a:extLst>
          </p:cNvPr>
          <p:cNvSpPr/>
          <p:nvPr/>
        </p:nvSpPr>
        <p:spPr bwMode="auto">
          <a:xfrm>
            <a:off x="2123728" y="2014389"/>
            <a:ext cx="2765425" cy="15012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Normatif, contractuel, réglementaire,</a:t>
            </a:r>
          </a:p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législatif </a:t>
            </a:r>
          </a:p>
        </p:txBody>
      </p:sp>
      <p:sp>
        <p:nvSpPr>
          <p:cNvPr id="3" name="Rectangle à coins arrondis 21">
            <a:extLst>
              <a:ext uri="{FF2B5EF4-FFF2-40B4-BE49-F238E27FC236}">
                <a16:creationId xmlns:a16="http://schemas.microsoft.com/office/drawing/2014/main" id="{8F1BB7E3-D576-2C47-BA96-0316F00467D4}"/>
              </a:ext>
            </a:extLst>
          </p:cNvPr>
          <p:cNvSpPr/>
          <p:nvPr/>
        </p:nvSpPr>
        <p:spPr bwMode="auto">
          <a:xfrm>
            <a:off x="4989069" y="3629096"/>
            <a:ext cx="2751137" cy="150098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Méthodologique</a:t>
            </a:r>
          </a:p>
        </p:txBody>
      </p:sp>
      <p:sp>
        <p:nvSpPr>
          <p:cNvPr id="4" name="Rectangle à coins arrondis 24">
            <a:extLst>
              <a:ext uri="{FF2B5EF4-FFF2-40B4-BE49-F238E27FC236}">
                <a16:creationId xmlns:a16="http://schemas.microsoft.com/office/drawing/2014/main" id="{315DDCC3-37D1-3440-A5D3-DCF536472F8B}"/>
              </a:ext>
            </a:extLst>
          </p:cNvPr>
          <p:cNvSpPr/>
          <p:nvPr/>
        </p:nvSpPr>
        <p:spPr bwMode="auto">
          <a:xfrm>
            <a:off x="2135851" y="3627509"/>
            <a:ext cx="2765425" cy="1502571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Expérimentale</a:t>
            </a:r>
          </a:p>
        </p:txBody>
      </p:sp>
      <p:sp>
        <p:nvSpPr>
          <p:cNvPr id="5" name="Rectangle à coins arrondis 25">
            <a:extLst>
              <a:ext uri="{FF2B5EF4-FFF2-40B4-BE49-F238E27FC236}">
                <a16:creationId xmlns:a16="http://schemas.microsoft.com/office/drawing/2014/main" id="{B97BE242-285D-4841-9188-3CE9B145FCDB}"/>
              </a:ext>
            </a:extLst>
          </p:cNvPr>
          <p:cNvSpPr/>
          <p:nvPr/>
        </p:nvSpPr>
        <p:spPr bwMode="auto">
          <a:xfrm>
            <a:off x="4981228" y="2014389"/>
            <a:ext cx="2751137" cy="1501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Technologique</a:t>
            </a:r>
          </a:p>
        </p:txBody>
      </p:sp>
      <p:sp>
        <p:nvSpPr>
          <p:cNvPr id="6" name="ZoneTexte 10">
            <a:extLst>
              <a:ext uri="{FF2B5EF4-FFF2-40B4-BE49-F238E27FC236}">
                <a16:creationId xmlns:a16="http://schemas.microsoft.com/office/drawing/2014/main" id="{CFB03F70-83B3-7440-A80A-CD93C2F62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487" y="1180599"/>
            <a:ext cx="2753530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lvl1pPr eaLnBrk="0" hangingPunct="0">
              <a:spcAft>
                <a:spcPts val="63"/>
              </a:spcAft>
              <a:buClr>
                <a:schemeClr val="accent1"/>
              </a:buClr>
              <a:buFont typeface="Wingdings 3" pitchFamily="18" charset="2"/>
              <a:buChar char=""/>
              <a:defRPr>
                <a:solidFill>
                  <a:schemeClr val="tx1"/>
                </a:solidFill>
                <a:latin typeface="Helvetica 55 Roman" pitchFamily="2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9pPr>
          </a:lstStyle>
          <a:p>
            <a:pPr algn="r" eaLnBrk="1" hangingPunct="1"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…du contrôle des conformités  à la gestion des relations institutionnelles…</a:t>
            </a:r>
          </a:p>
        </p:txBody>
      </p:sp>
      <p:sp>
        <p:nvSpPr>
          <p:cNvPr id="7" name="ZoneTexte 11">
            <a:extLst>
              <a:ext uri="{FF2B5EF4-FFF2-40B4-BE49-F238E27FC236}">
                <a16:creationId xmlns:a16="http://schemas.microsoft.com/office/drawing/2014/main" id="{1626184B-833D-DE42-95F3-EC6688B33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8747" y="5223109"/>
            <a:ext cx="2558115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defPPr>
              <a:defRPr lang="en-GB"/>
            </a:defPPr>
            <a:lvl1pPr algn="r" eaLnBrk="1" hangingPunct="1">
              <a:buClrTx/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9pPr>
          </a:lstStyle>
          <a:p>
            <a:r>
              <a:rPr lang="fr-FR" altLang="fr-FR" dirty="0"/>
              <a:t>…de la détection de </a:t>
            </a:r>
            <a:br>
              <a:rPr lang="fr-FR" altLang="fr-FR" dirty="0"/>
            </a:br>
            <a:r>
              <a:rPr lang="fr-FR" altLang="fr-FR" dirty="0"/>
              <a:t>signaux faibles</a:t>
            </a:r>
            <a:br>
              <a:rPr lang="fr-FR" altLang="fr-FR" dirty="0"/>
            </a:br>
            <a:r>
              <a:rPr lang="fr-FR" altLang="fr-FR" dirty="0"/>
              <a:t>à la reprise sur incidents…</a:t>
            </a: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E469FD44-284E-F445-A9BE-3F3657A5E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436" y="1212462"/>
            <a:ext cx="2833940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defPPr>
              <a:defRPr lang="en-GB"/>
            </a:defPPr>
            <a:lvl1pPr algn="r" eaLnBrk="1" hangingPunct="1">
              <a:buClrTx/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9pPr>
          </a:lstStyle>
          <a:p>
            <a:pPr algn="l"/>
            <a:r>
              <a:rPr lang="fr-FR" altLang="fr-FR" dirty="0"/>
              <a:t>…de l’intégration de solutions de sécurité aux architectures résilientes…</a:t>
            </a: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2FF75E6A-0F7F-E54F-B7FF-AD650EF5C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115" y="5223109"/>
            <a:ext cx="2513249" cy="53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lvl1pPr eaLnBrk="0" hangingPunct="0">
              <a:spcAft>
                <a:spcPts val="63"/>
              </a:spcAft>
              <a:buClr>
                <a:schemeClr val="accent1"/>
              </a:buClr>
              <a:buFont typeface="Wingdings 3" pitchFamily="18" charset="2"/>
              <a:buChar char=""/>
              <a:defRPr>
                <a:solidFill>
                  <a:schemeClr val="tx1"/>
                </a:solidFill>
                <a:latin typeface="Helvetica 55 Roman" pitchFamily="2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None/>
              <a:defRPr/>
            </a:pP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…de l’analyse des risques</a:t>
            </a:r>
            <a:b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</a:b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à la gestion des crises…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6E1CFF97-448F-6547-A950-EAF9EE33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999" y="3996275"/>
            <a:ext cx="827496" cy="72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BAE8FBD1-ADA0-4B42-9409-7547AEC0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904" y="2549919"/>
            <a:ext cx="762000" cy="67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5CC2800-AE9F-0E47-90E2-0D39173E5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03243"/>
            <a:ext cx="1278918" cy="89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28" descr="RClient-B2.png">
            <a:extLst>
              <a:ext uri="{FF2B5EF4-FFF2-40B4-BE49-F238E27FC236}">
                <a16:creationId xmlns:a16="http://schemas.microsoft.com/office/drawing/2014/main" id="{CF878C88-9054-8447-ADC6-8950484F489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73" y="2414223"/>
            <a:ext cx="769380" cy="81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70198D-30BE-CE46-8B3A-317394F8A809}"/>
              </a:ext>
            </a:extLst>
          </p:cNvPr>
          <p:cNvSpPr/>
          <p:nvPr/>
        </p:nvSpPr>
        <p:spPr>
          <a:xfrm flipH="1">
            <a:off x="4783710" y="1248360"/>
            <a:ext cx="72008" cy="693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31948-393D-2B48-A089-0339D1D64526}"/>
              </a:ext>
            </a:extLst>
          </p:cNvPr>
          <p:cNvSpPr/>
          <p:nvPr/>
        </p:nvSpPr>
        <p:spPr>
          <a:xfrm flipH="1">
            <a:off x="5004295" y="1248360"/>
            <a:ext cx="72008" cy="693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F7A7A9-0592-0243-9C39-B7BEF4BBA47B}"/>
              </a:ext>
            </a:extLst>
          </p:cNvPr>
          <p:cNvSpPr/>
          <p:nvPr/>
        </p:nvSpPr>
        <p:spPr>
          <a:xfrm flipH="1">
            <a:off x="4829268" y="5223109"/>
            <a:ext cx="72008" cy="69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A0C094-B24F-554D-9BE7-BB433313F5CA}"/>
              </a:ext>
            </a:extLst>
          </p:cNvPr>
          <p:cNvSpPr/>
          <p:nvPr/>
        </p:nvSpPr>
        <p:spPr>
          <a:xfrm flipH="1">
            <a:off x="5024192" y="5223109"/>
            <a:ext cx="72008" cy="693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8FA6544-1C8B-5648-93DD-6B9391694018}"/>
              </a:ext>
            </a:extLst>
          </p:cNvPr>
          <p:cNvSpPr txBox="1"/>
          <p:nvPr/>
        </p:nvSpPr>
        <p:spPr>
          <a:xfrm>
            <a:off x="1269794" y="6307663"/>
            <a:ext cx="723871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j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j-lt"/>
              </a:rPr>
              <a:t> /Img-4model.pdf</a:t>
            </a:r>
          </a:p>
        </p:txBody>
      </p:sp>
    </p:spTree>
    <p:extLst>
      <p:ext uri="{BB962C8B-B14F-4D97-AF65-F5344CB8AC3E}">
        <p14:creationId xmlns:p14="http://schemas.microsoft.com/office/powerpoint/2010/main" val="23990899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CF7745F-7475-2943-97E3-F03E5CE7C34C}"/>
              </a:ext>
            </a:extLst>
          </p:cNvPr>
          <p:cNvSpPr txBox="1"/>
          <p:nvPr/>
        </p:nvSpPr>
        <p:spPr>
          <a:xfrm>
            <a:off x="3371114" y="2395217"/>
            <a:ext cx="1298627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Recherche de </a:t>
            </a:r>
            <a:r>
              <a:rPr lang="fr-FR" sz="1400" b="1" dirty="0">
                <a:solidFill>
                  <a:schemeClr val="accent2"/>
                </a:solidFill>
                <a:latin typeface="Calibri" charset="0"/>
              </a:rPr>
              <a:t>vulnérabilités</a:t>
            </a:r>
          </a:p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système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2F4BA8-8CD6-284B-816B-AE5B794CDAEA}"/>
              </a:ext>
            </a:extLst>
          </p:cNvPr>
          <p:cNvSpPr txBox="1"/>
          <p:nvPr/>
        </p:nvSpPr>
        <p:spPr>
          <a:xfrm>
            <a:off x="5148064" y="2395323"/>
            <a:ext cx="1440160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Test d’intrusion</a:t>
            </a:r>
            <a:endParaRPr lang="fr-FR" sz="1400" b="1" dirty="0">
              <a:solidFill>
                <a:schemeClr val="accent2"/>
              </a:solidFill>
              <a:latin typeface="Calibri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14CA32-3870-274A-AB4F-A5954969CBB9}"/>
              </a:ext>
            </a:extLst>
          </p:cNvPr>
          <p:cNvSpPr txBox="1"/>
          <p:nvPr/>
        </p:nvSpPr>
        <p:spPr>
          <a:xfrm>
            <a:off x="7092280" y="2395217"/>
            <a:ext cx="1440160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 err="1">
                <a:solidFill>
                  <a:schemeClr val="accent2"/>
                </a:solidFill>
                <a:latin typeface="Calibri" charset="0"/>
              </a:rPr>
              <a:t>BugBounty</a:t>
            </a:r>
            <a:endParaRPr lang="fr-FR" sz="1400" b="1" dirty="0">
              <a:solidFill>
                <a:schemeClr val="accent2"/>
              </a:solidFill>
              <a:latin typeface="Calibri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192DC0-FABF-624C-9B9B-09A0BC6C94BF}"/>
              </a:ext>
            </a:extLst>
          </p:cNvPr>
          <p:cNvSpPr txBox="1"/>
          <p:nvPr/>
        </p:nvSpPr>
        <p:spPr>
          <a:xfrm>
            <a:off x="3656001" y="997777"/>
            <a:ext cx="1440161" cy="4505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Audit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024CED-16D5-964A-8DC7-5C5B82B5C8DC}"/>
              </a:ext>
            </a:extLst>
          </p:cNvPr>
          <p:cNvSpPr txBox="1"/>
          <p:nvPr/>
        </p:nvSpPr>
        <p:spPr>
          <a:xfrm>
            <a:off x="4346464" y="4293422"/>
            <a:ext cx="1476588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Technique</a:t>
            </a:r>
            <a:endParaRPr lang="fr-FR" sz="1400" b="1" dirty="0">
              <a:latin typeface="Calibri" charset="0"/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9E5FDA6-D8CF-1747-B10E-3FBF90879F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588224" y="2755257"/>
            <a:ext cx="504056" cy="1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30A0968-C474-204C-B441-2C2838B5ED75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669741" y="2755257"/>
            <a:ext cx="478323" cy="1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B4239AE3-3CE5-F042-A2FF-E976FAE0452F}"/>
              </a:ext>
            </a:extLst>
          </p:cNvPr>
          <p:cNvSpPr txBox="1"/>
          <p:nvPr/>
        </p:nvSpPr>
        <p:spPr>
          <a:xfrm>
            <a:off x="3641405" y="1537131"/>
            <a:ext cx="1440161" cy="4505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Audit </a:t>
            </a:r>
            <a:r>
              <a:rPr lang="fr-FR" sz="1400" b="1" dirty="0">
                <a:latin typeface="Calibri" charset="0"/>
              </a:rPr>
              <a:t>Technique</a:t>
            </a:r>
            <a:r>
              <a:rPr lang="fr-FR" sz="1400" dirty="0">
                <a:latin typeface="Calibri" charset="0"/>
              </a:rPr>
              <a:t> 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80280707-CAED-1146-A27F-83B7CE3F3165}"/>
              </a:ext>
            </a:extLst>
          </p:cNvPr>
          <p:cNvSpPr txBox="1"/>
          <p:nvPr/>
        </p:nvSpPr>
        <p:spPr>
          <a:xfrm>
            <a:off x="4382891" y="4963775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Evaluation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2C1EC39-08F8-1246-B982-8F226149B8E8}"/>
              </a:ext>
            </a:extLst>
          </p:cNvPr>
          <p:cNvSpPr txBox="1"/>
          <p:nvPr/>
        </p:nvSpPr>
        <p:spPr>
          <a:xfrm>
            <a:off x="3491880" y="3645560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Software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4C0C3AE-D703-0F41-BE4B-0797C8F27057}"/>
              </a:ext>
            </a:extLst>
          </p:cNvPr>
          <p:cNvSpPr txBox="1"/>
          <p:nvPr/>
        </p:nvSpPr>
        <p:spPr>
          <a:xfrm>
            <a:off x="5050727" y="3645024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Hardware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58" name="Rectangle à coins arrondis 53">
            <a:extLst>
              <a:ext uri="{FF2B5EF4-FFF2-40B4-BE49-F238E27FC236}">
                <a16:creationId xmlns:a16="http://schemas.microsoft.com/office/drawing/2014/main" id="{5F9718C7-4A55-F040-8946-19C0E1190322}"/>
              </a:ext>
            </a:extLst>
          </p:cNvPr>
          <p:cNvSpPr/>
          <p:nvPr/>
        </p:nvSpPr>
        <p:spPr>
          <a:xfrm>
            <a:off x="5423676" y="1249565"/>
            <a:ext cx="1440162" cy="4216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Système</a:t>
            </a:r>
          </a:p>
        </p:txBody>
      </p:sp>
      <p:sp>
        <p:nvSpPr>
          <p:cNvPr id="60" name="Rectangle à coins arrondis 53">
            <a:extLst>
              <a:ext uri="{FF2B5EF4-FFF2-40B4-BE49-F238E27FC236}">
                <a16:creationId xmlns:a16="http://schemas.microsoft.com/office/drawing/2014/main" id="{F1D68501-6C9B-644B-BE25-771F6BC68202}"/>
              </a:ext>
            </a:extLst>
          </p:cNvPr>
          <p:cNvSpPr/>
          <p:nvPr/>
        </p:nvSpPr>
        <p:spPr>
          <a:xfrm>
            <a:off x="6227332" y="4494868"/>
            <a:ext cx="1440160" cy="5359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accent2"/>
                </a:solidFill>
              </a:rPr>
              <a:t>Composant ou brique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4185393-89E5-7D48-B359-BD368BEDD027}"/>
              </a:ext>
            </a:extLst>
          </p:cNvPr>
          <p:cNvSpPr txBox="1"/>
          <p:nvPr/>
        </p:nvSpPr>
        <p:spPr>
          <a:xfrm>
            <a:off x="1394429" y="2404822"/>
            <a:ext cx="1533499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Recherche de </a:t>
            </a:r>
            <a:r>
              <a:rPr lang="fr-FR" sz="1400" b="1" dirty="0">
                <a:solidFill>
                  <a:schemeClr val="accent2"/>
                </a:solidFill>
                <a:latin typeface="Calibri" charset="0"/>
              </a:rPr>
              <a:t>vulnérabilités</a:t>
            </a:r>
          </a:p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logicielles</a:t>
            </a:r>
          </a:p>
        </p:txBody>
      </p: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127B6FF7-D8FF-CF43-BB99-9C55FAF508E3}"/>
              </a:ext>
            </a:extLst>
          </p:cNvPr>
          <p:cNvCxnSpPr>
            <a:cxnSpLocks/>
            <a:stCxn id="63" idx="3"/>
            <a:endCxn id="5" idx="1"/>
          </p:cNvCxnSpPr>
          <p:nvPr/>
        </p:nvCxnSpPr>
        <p:spPr>
          <a:xfrm flipV="1">
            <a:off x="2927928" y="2755257"/>
            <a:ext cx="443186" cy="960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5" descr="C:\Users\Fcdw3504\Desktop\bw-gears.png">
            <a:extLst>
              <a:ext uri="{FF2B5EF4-FFF2-40B4-BE49-F238E27FC236}">
                <a16:creationId xmlns:a16="http://schemas.microsoft.com/office/drawing/2014/main" id="{943360DB-7093-3E46-8F6C-80C2B05E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35" y="2906037"/>
            <a:ext cx="358912" cy="34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9" descr="C:\Users\Fcdw3504\Desktop\career.png">
            <a:extLst>
              <a:ext uri="{FF2B5EF4-FFF2-40B4-BE49-F238E27FC236}">
                <a16:creationId xmlns:a16="http://schemas.microsoft.com/office/drawing/2014/main" id="{5739F249-4B35-6145-8A0B-2BEB85907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25"/>
                    </a14:imgEffect>
                    <a14:imgEffect>
                      <a14:saturation sat="80000"/>
                    </a14:imgEffect>
                    <a14:imgEffect>
                      <a14:brightnessContrast bright="4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2348">
            <a:off x="6384449" y="2991791"/>
            <a:ext cx="329623" cy="2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9" descr="C:\Users\Fcdw3504\Desktop\career.png">
            <a:extLst>
              <a:ext uri="{FF2B5EF4-FFF2-40B4-BE49-F238E27FC236}">
                <a16:creationId xmlns:a16="http://schemas.microsoft.com/office/drawing/2014/main" id="{496208FC-3A9C-1D41-9E37-BFE69EE16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25"/>
                    </a14:imgEffect>
                    <a14:imgEffect>
                      <a14:saturation sat="80000"/>
                    </a14:imgEffect>
                    <a14:imgEffect>
                      <a14:brightnessContrast bright="4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2348">
            <a:off x="8367628" y="2991791"/>
            <a:ext cx="329623" cy="2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5" descr="C:\Users\Fcdw3504\Desktop\bw-gears.png">
            <a:extLst>
              <a:ext uri="{FF2B5EF4-FFF2-40B4-BE49-F238E27FC236}">
                <a16:creationId xmlns:a16="http://schemas.microsoft.com/office/drawing/2014/main" id="{0C428CC3-ED4D-CA47-8591-2EAB8A891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24" y="2906037"/>
            <a:ext cx="341436" cy="32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ZoneTexte 79">
            <a:extLst>
              <a:ext uri="{FF2B5EF4-FFF2-40B4-BE49-F238E27FC236}">
                <a16:creationId xmlns:a16="http://schemas.microsoft.com/office/drawing/2014/main" id="{2C307BDD-E218-8E41-BCD8-099F8CFAEB1C}"/>
              </a:ext>
            </a:extLst>
          </p:cNvPr>
          <p:cNvSpPr txBox="1"/>
          <p:nvPr/>
        </p:nvSpPr>
        <p:spPr>
          <a:xfrm>
            <a:off x="9621237" y="3225998"/>
            <a:ext cx="7232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rgbClr val="C00000"/>
                </a:solidFill>
                <a:latin typeface="+mn-lt"/>
                <a:ea typeface="+mn-ea"/>
              </a:rPr>
              <a:t>Fuzzing</a:t>
            </a:r>
            <a:endParaRPr lang="fr-FR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511C3123-AC09-6A45-B091-6D16CFEDB26A}"/>
              </a:ext>
            </a:extLst>
          </p:cNvPr>
          <p:cNvSpPr txBox="1"/>
          <p:nvPr/>
        </p:nvSpPr>
        <p:spPr>
          <a:xfrm>
            <a:off x="3942241" y="5534640"/>
            <a:ext cx="69410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finalité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D241C517-A8DC-7C48-B1D1-9718BD2E58E1}"/>
              </a:ext>
            </a:extLst>
          </p:cNvPr>
          <p:cNvSpPr txBox="1"/>
          <p:nvPr/>
        </p:nvSpPr>
        <p:spPr>
          <a:xfrm>
            <a:off x="2425674" y="4639770"/>
            <a:ext cx="153009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Critères Communs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7C482228-93BF-F143-AC2E-1267B8808185}"/>
              </a:ext>
            </a:extLst>
          </p:cNvPr>
          <p:cNvSpPr txBox="1"/>
          <p:nvPr/>
        </p:nvSpPr>
        <p:spPr>
          <a:xfrm>
            <a:off x="2461212" y="1258238"/>
            <a:ext cx="57701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PASSI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F69983DD-90C7-654A-8BA2-C6382FCDB614}"/>
              </a:ext>
            </a:extLst>
          </p:cNvPr>
          <p:cNvSpPr txBox="1"/>
          <p:nvPr/>
        </p:nvSpPr>
        <p:spPr>
          <a:xfrm>
            <a:off x="2942911" y="5123060"/>
            <a:ext cx="57099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CSPN</a:t>
            </a:r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B8785058-EEFF-D545-9123-7DB7CB0AA633}"/>
              </a:ext>
            </a:extLst>
          </p:cNvPr>
          <p:cNvCxnSpPr>
            <a:cxnSpLocks/>
          </p:cNvCxnSpPr>
          <p:nvPr/>
        </p:nvCxnSpPr>
        <p:spPr>
          <a:xfrm flipH="1">
            <a:off x="3486307" y="997777"/>
            <a:ext cx="35768" cy="98992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81BBBF4E-E656-564B-A1FC-662E6637C213}"/>
              </a:ext>
            </a:extLst>
          </p:cNvPr>
          <p:cNvCxnSpPr>
            <a:cxnSpLocks/>
          </p:cNvCxnSpPr>
          <p:nvPr/>
        </p:nvCxnSpPr>
        <p:spPr>
          <a:xfrm flipV="1">
            <a:off x="4203432" y="4370102"/>
            <a:ext cx="0" cy="112960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id="{B9CE7B7E-7404-A045-95D0-0BCAF8DFE80B}"/>
              </a:ext>
            </a:extLst>
          </p:cNvPr>
          <p:cNvSpPr txBox="1"/>
          <p:nvPr/>
        </p:nvSpPr>
        <p:spPr>
          <a:xfrm>
            <a:off x="3139256" y="620688"/>
            <a:ext cx="69410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finalité</a:t>
            </a:r>
          </a:p>
        </p:txBody>
      </p: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CDA64639-F7E7-B549-AE88-98CDC67513BF}"/>
              </a:ext>
            </a:extLst>
          </p:cNvPr>
          <p:cNvCxnSpPr/>
          <p:nvPr/>
        </p:nvCxnSpPr>
        <p:spPr>
          <a:xfrm>
            <a:off x="1259632" y="2235391"/>
            <a:ext cx="744391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EEDD3188-E579-3149-A37E-D519A38A178D}"/>
              </a:ext>
            </a:extLst>
          </p:cNvPr>
          <p:cNvSpPr txBox="1"/>
          <p:nvPr/>
        </p:nvSpPr>
        <p:spPr>
          <a:xfrm>
            <a:off x="6947412" y="1881394"/>
            <a:ext cx="176856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Chainage d’efficience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7C16E0E-CEDE-BE47-890B-FAC3F4F197A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094" y="1451146"/>
            <a:ext cx="342599" cy="34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440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">
            <a:extLst>
              <a:ext uri="{FF2B5EF4-FFF2-40B4-BE49-F238E27FC236}">
                <a16:creationId xmlns:a16="http://schemas.microsoft.com/office/drawing/2014/main" id="{09D97760-BC31-7647-ABEF-D5BDAAED48EC}"/>
              </a:ext>
            </a:extLst>
          </p:cNvPr>
          <p:cNvSpPr txBox="1">
            <a:spLocks/>
          </p:cNvSpPr>
          <p:nvPr/>
        </p:nvSpPr>
        <p:spPr>
          <a:xfrm>
            <a:off x="971600" y="1052736"/>
            <a:ext cx="7772400" cy="1500187"/>
          </a:xfrm>
          <a:prstGeom prst="rect">
            <a:avLst/>
          </a:prstGeom>
        </p:spPr>
        <p:txBody>
          <a:bodyPr/>
          <a:lstStyle>
            <a:lvl1pPr marL="169863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5475" indent="-263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SzPct val="60000"/>
              <a:buFont typeface="Wingdings 3" charset="0"/>
              <a:buChar char="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257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2626"/>
              </a:buClr>
              <a:buSzPct val="100000"/>
              <a:buFont typeface="Wingdings 3" charset="0"/>
              <a:buChar char="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63650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Calibri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695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7200" b="1" dirty="0">
                <a:solidFill>
                  <a:srgbClr val="898989"/>
                </a:solidFill>
                <a:latin typeface="Calibri" charset="0"/>
              </a:rPr>
              <a:t>SIEM et </a:t>
            </a:r>
            <a:r>
              <a:rPr lang="fr-FR" sz="7200" b="1" dirty="0" err="1">
                <a:solidFill>
                  <a:srgbClr val="898989"/>
                </a:solidFill>
                <a:latin typeface="Calibri" charset="0"/>
              </a:rPr>
              <a:t>threatmanagement</a:t>
            </a:r>
            <a:endParaRPr lang="fr-FR" sz="7200" b="1" dirty="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3348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CF7745F-7475-2943-97E3-F03E5CE7C34C}"/>
              </a:ext>
            </a:extLst>
          </p:cNvPr>
          <p:cNvSpPr txBox="1"/>
          <p:nvPr/>
        </p:nvSpPr>
        <p:spPr>
          <a:xfrm>
            <a:off x="816028" y="2065293"/>
            <a:ext cx="1656184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Source</a:t>
            </a:r>
          </a:p>
          <a:p>
            <a:pPr algn="ctr" eaLnBrk="1" hangingPunct="1"/>
            <a:r>
              <a:rPr lang="fr-FR" sz="1400" b="1" dirty="0">
                <a:latin typeface="Calibri" charset="0"/>
              </a:rPr>
              <a:t>Composants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(Sécurité ou pas)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2F4BA8-8CD6-284B-816B-AE5B794CDAEA}"/>
              </a:ext>
            </a:extLst>
          </p:cNvPr>
          <p:cNvSpPr txBox="1"/>
          <p:nvPr/>
        </p:nvSpPr>
        <p:spPr>
          <a:xfrm>
            <a:off x="2857260" y="2065293"/>
            <a:ext cx="1229019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Collecteur</a:t>
            </a:r>
            <a:endParaRPr lang="fr-FR" sz="1400" b="1" dirty="0">
              <a:latin typeface="Calibri" charset="0"/>
            </a:endParaRPr>
          </a:p>
          <a:p>
            <a:pPr algn="ctr" eaLnBrk="1" hangingPunct="1"/>
            <a:r>
              <a:rPr lang="fr-FR" sz="1400" dirty="0">
                <a:latin typeface="Calibri" charset="0"/>
              </a:rPr>
              <a:t>de </a:t>
            </a:r>
            <a:r>
              <a:rPr lang="fr-FR" sz="1400" b="1" dirty="0">
                <a:latin typeface="Calibri" charset="0"/>
              </a:rPr>
              <a:t>LOG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14CA32-3870-274A-AB4F-A5954969CBB9}"/>
              </a:ext>
            </a:extLst>
          </p:cNvPr>
          <p:cNvSpPr txBox="1"/>
          <p:nvPr/>
        </p:nvSpPr>
        <p:spPr>
          <a:xfrm>
            <a:off x="4600116" y="2060848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Normalisation/Formatage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Génération </a:t>
            </a:r>
            <a:r>
              <a:rPr lang="fr-FR" sz="1400" b="1" dirty="0">
                <a:latin typeface="Calibri" charset="0"/>
              </a:rPr>
              <a:t>évènements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192DC0-FABF-624C-9B9B-09A0BC6C94BF}"/>
              </a:ext>
            </a:extLst>
          </p:cNvPr>
          <p:cNvSpPr txBox="1"/>
          <p:nvPr/>
        </p:nvSpPr>
        <p:spPr>
          <a:xfrm>
            <a:off x="7224740" y="2060848"/>
            <a:ext cx="1811756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Corrélation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évènements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C129CD8-07E1-0A44-A37F-6C87537CC030}"/>
              </a:ext>
            </a:extLst>
          </p:cNvPr>
          <p:cNvSpPr txBox="1"/>
          <p:nvPr/>
        </p:nvSpPr>
        <p:spPr>
          <a:xfrm>
            <a:off x="4797539" y="4305309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Génération </a:t>
            </a:r>
            <a:r>
              <a:rPr lang="fr-FR" sz="1400" b="1" dirty="0">
                <a:latin typeface="Calibri" charset="0"/>
              </a:rPr>
              <a:t>d’alertes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024CED-16D5-964A-8DC7-5C5B82B5C8DC}"/>
              </a:ext>
            </a:extLst>
          </p:cNvPr>
          <p:cNvSpPr txBox="1"/>
          <p:nvPr/>
        </p:nvSpPr>
        <p:spPr>
          <a:xfrm>
            <a:off x="2189062" y="4310427"/>
            <a:ext cx="2160240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Création </a:t>
            </a:r>
            <a:r>
              <a:rPr lang="fr-FR" sz="1400" b="1" dirty="0">
                <a:latin typeface="Calibri" charset="0"/>
              </a:rPr>
              <a:t>d’Incidents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D6DFC07-ABE9-6E47-BFF8-7B2F5C9898DC}"/>
              </a:ext>
            </a:extLst>
          </p:cNvPr>
          <p:cNvSpPr txBox="1"/>
          <p:nvPr/>
        </p:nvSpPr>
        <p:spPr>
          <a:xfrm>
            <a:off x="4750460" y="3208762"/>
            <a:ext cx="1764636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Tableaux de bord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B7FD74F-2D79-F84B-9086-F8115C7FCA62}"/>
              </a:ext>
            </a:extLst>
          </p:cNvPr>
          <p:cNvSpPr/>
          <p:nvPr/>
        </p:nvSpPr>
        <p:spPr>
          <a:xfrm>
            <a:off x="6372200" y="3356992"/>
            <a:ext cx="643830" cy="35500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D66447B-1054-2747-9394-A1A81F39D85F}"/>
              </a:ext>
            </a:extLst>
          </p:cNvPr>
          <p:cNvSpPr/>
          <p:nvPr/>
        </p:nvSpPr>
        <p:spPr>
          <a:xfrm>
            <a:off x="6433158" y="3422037"/>
            <a:ext cx="517130" cy="229949"/>
          </a:xfrm>
          <a:prstGeom prst="roundRect">
            <a:avLst/>
          </a:prstGeom>
          <a:solidFill>
            <a:schemeClr val="accent5"/>
          </a:solidFill>
          <a:ln>
            <a:solidFill>
              <a:srgbClr val="8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FE954C8-7E04-D84A-AF67-5EF279ED0755}"/>
              </a:ext>
            </a:extLst>
          </p:cNvPr>
          <p:cNvSpPr txBox="1"/>
          <p:nvPr/>
        </p:nvSpPr>
        <p:spPr>
          <a:xfrm>
            <a:off x="2784023" y="3208762"/>
            <a:ext cx="1726246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Stockage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004511D-BC04-434E-BA50-3B5F4B92B9A0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472212" y="2425333"/>
            <a:ext cx="385048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9E5FDA6-D8CF-1747-B10E-3FBF90879F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086279" y="2420888"/>
            <a:ext cx="513837" cy="444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2C06832-AFAB-2D43-9F23-C1CCED4F72F8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760356" y="2420888"/>
            <a:ext cx="46438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0E7B3B6-A55D-024B-86F6-D126D1245E7D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4349302" y="4665349"/>
            <a:ext cx="448237" cy="1165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3C763E0A-CA8A-E442-8F86-1336FAB666E4}"/>
              </a:ext>
            </a:extLst>
          </p:cNvPr>
          <p:cNvCxnSpPr>
            <a:stCxn id="9" idx="2"/>
            <a:endCxn id="10" idx="3"/>
          </p:cNvCxnSpPr>
          <p:nvPr/>
        </p:nvCxnSpPr>
        <p:spPr>
          <a:xfrm rot="5400000">
            <a:off x="6601989" y="3136719"/>
            <a:ext cx="1884421" cy="1172839"/>
          </a:xfrm>
          <a:prstGeom prst="bentConnector2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30A0968-C474-204C-B441-2C2838B5ED7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3471770" y="2785373"/>
            <a:ext cx="175376" cy="42338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C984215-48D7-1F44-AC74-0DF016051F23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H="1" flipV="1">
            <a:off x="5632778" y="3941917"/>
            <a:ext cx="244881" cy="36339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re 12">
            <a:extLst>
              <a:ext uri="{FF2B5EF4-FFF2-40B4-BE49-F238E27FC236}">
                <a16:creationId xmlns:a16="http://schemas.microsoft.com/office/drawing/2014/main" id="{2F93BF69-793C-C34F-91D1-D8EF861E5D63}"/>
              </a:ext>
            </a:extLst>
          </p:cNvPr>
          <p:cNvSpPr/>
          <p:nvPr/>
        </p:nvSpPr>
        <p:spPr>
          <a:xfrm>
            <a:off x="2567695" y="3322146"/>
            <a:ext cx="422545" cy="506386"/>
          </a:xfrm>
          <a:prstGeom prst="can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06738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Risques</a:t>
            </a:r>
          </a:p>
        </p:txBody>
      </p:sp>
    </p:spTree>
    <p:extLst>
      <p:ext uri="{BB962C8B-B14F-4D97-AF65-F5344CB8AC3E}">
        <p14:creationId xmlns:p14="http://schemas.microsoft.com/office/powerpoint/2010/main" val="173284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874A088-1F3E-B341-8EC9-684EEC4C0066}"/>
              </a:ext>
            </a:extLst>
          </p:cNvPr>
          <p:cNvSpPr txBox="1"/>
          <p:nvPr/>
        </p:nvSpPr>
        <p:spPr>
          <a:xfrm>
            <a:off x="3342981" y="1916832"/>
            <a:ext cx="1229019" cy="72008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Alarme validée</a:t>
            </a:r>
          </a:p>
        </p:txBody>
      </p:sp>
      <p:sp>
        <p:nvSpPr>
          <p:cNvPr id="3" name="Losange 2">
            <a:extLst>
              <a:ext uri="{FF2B5EF4-FFF2-40B4-BE49-F238E27FC236}">
                <a16:creationId xmlns:a16="http://schemas.microsoft.com/office/drawing/2014/main" id="{7EA73B4E-A40D-D542-939E-8388E5E61DB7}"/>
              </a:ext>
            </a:extLst>
          </p:cNvPr>
          <p:cNvSpPr/>
          <p:nvPr/>
        </p:nvSpPr>
        <p:spPr>
          <a:xfrm>
            <a:off x="2015717" y="548680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Alarme</a:t>
            </a:r>
          </a:p>
          <a:p>
            <a:pPr algn="ctr"/>
            <a:r>
              <a:rPr lang="fr-FR" sz="1200" b="1" dirty="0">
                <a:latin typeface="Calibri" charset="0"/>
              </a:rPr>
              <a:t>Faux Positif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4D59067-B860-7940-9349-8F4A1459A8FD}"/>
              </a:ext>
            </a:extLst>
          </p:cNvPr>
          <p:cNvGrpSpPr/>
          <p:nvPr/>
        </p:nvGrpSpPr>
        <p:grpSpPr>
          <a:xfrm>
            <a:off x="5469659" y="1484784"/>
            <a:ext cx="2376264" cy="432048"/>
            <a:chOff x="6372200" y="1052736"/>
            <a:chExt cx="2376264" cy="432048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7C45532-133E-2E46-BAFE-1E7432C45AEB}"/>
                </a:ext>
              </a:extLst>
            </p:cNvPr>
            <p:cNvSpPr txBox="1"/>
            <p:nvPr/>
          </p:nvSpPr>
          <p:spPr>
            <a:xfrm>
              <a:off x="6588224" y="1052736"/>
              <a:ext cx="216024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Enregistrement</a:t>
              </a:r>
              <a:endParaRPr lang="fr-FR" sz="1400" b="1" dirty="0">
                <a:latin typeface="Calibri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FB43D5-B36F-7740-A90C-86283D66C8B8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035CB225-5F57-9A45-AFE8-79990E1068BD}"/>
              </a:ext>
            </a:extLst>
          </p:cNvPr>
          <p:cNvCxnSpPr>
            <a:stCxn id="3" idx="3"/>
            <a:endCxn id="2" idx="0"/>
          </p:cNvCxnSpPr>
          <p:nvPr/>
        </p:nvCxnSpPr>
        <p:spPr>
          <a:xfrm>
            <a:off x="3527885" y="1052736"/>
            <a:ext cx="429606" cy="864096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osange 10">
            <a:extLst>
              <a:ext uri="{FF2B5EF4-FFF2-40B4-BE49-F238E27FC236}">
                <a16:creationId xmlns:a16="http://schemas.microsoft.com/office/drawing/2014/main" id="{046FFBFB-DDFD-BD4B-B53E-1C6FDAE2FC46}"/>
              </a:ext>
            </a:extLst>
          </p:cNvPr>
          <p:cNvSpPr/>
          <p:nvPr/>
        </p:nvSpPr>
        <p:spPr>
          <a:xfrm>
            <a:off x="3201406" y="3212977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Normal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1B7320F8-3FB9-1647-8664-1D958D7E8399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rot="5400000">
            <a:off x="3669459" y="2924944"/>
            <a:ext cx="5760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osange 15">
            <a:extLst>
              <a:ext uri="{FF2B5EF4-FFF2-40B4-BE49-F238E27FC236}">
                <a16:creationId xmlns:a16="http://schemas.microsoft.com/office/drawing/2014/main" id="{0E69CF54-C559-0547-B932-29073B909C7B}"/>
              </a:ext>
            </a:extLst>
          </p:cNvPr>
          <p:cNvSpPr/>
          <p:nvPr/>
        </p:nvSpPr>
        <p:spPr>
          <a:xfrm>
            <a:off x="3205301" y="4653136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Escalade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7" name="Losange 16">
            <a:extLst>
              <a:ext uri="{FF2B5EF4-FFF2-40B4-BE49-F238E27FC236}">
                <a16:creationId xmlns:a16="http://schemas.microsoft.com/office/drawing/2014/main" id="{633EF01D-1ED6-9441-9614-69876087E74B}"/>
              </a:ext>
            </a:extLst>
          </p:cNvPr>
          <p:cNvSpPr/>
          <p:nvPr/>
        </p:nvSpPr>
        <p:spPr>
          <a:xfrm>
            <a:off x="3069851" y="5878502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Urgent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7544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874A088-1F3E-B341-8EC9-684EEC4C0066}"/>
              </a:ext>
            </a:extLst>
          </p:cNvPr>
          <p:cNvSpPr txBox="1"/>
          <p:nvPr/>
        </p:nvSpPr>
        <p:spPr>
          <a:xfrm>
            <a:off x="3299024" y="3212976"/>
            <a:ext cx="1656184" cy="43204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800" b="1" dirty="0">
                <a:latin typeface="Calibri" charset="0"/>
              </a:rPr>
              <a:t>Incidents Cyber</a:t>
            </a:r>
          </a:p>
        </p:txBody>
      </p:sp>
      <p:sp>
        <p:nvSpPr>
          <p:cNvPr id="3" name="Losange 2">
            <a:extLst>
              <a:ext uri="{FF2B5EF4-FFF2-40B4-BE49-F238E27FC236}">
                <a16:creationId xmlns:a16="http://schemas.microsoft.com/office/drawing/2014/main" id="{7EA73B4E-A40D-D542-939E-8388E5E61DB7}"/>
              </a:ext>
            </a:extLst>
          </p:cNvPr>
          <p:cNvSpPr/>
          <p:nvPr/>
        </p:nvSpPr>
        <p:spPr>
          <a:xfrm>
            <a:off x="1779145" y="5611451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Alarme</a:t>
            </a:r>
          </a:p>
          <a:p>
            <a:pPr algn="ctr"/>
            <a:r>
              <a:rPr lang="fr-FR" sz="1200" b="1" dirty="0">
                <a:latin typeface="Calibri" charset="0"/>
              </a:rPr>
              <a:t>Faux Positif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4D59067-B860-7940-9349-8F4A1459A8FD}"/>
              </a:ext>
            </a:extLst>
          </p:cNvPr>
          <p:cNvGrpSpPr/>
          <p:nvPr/>
        </p:nvGrpSpPr>
        <p:grpSpPr>
          <a:xfrm>
            <a:off x="5084509" y="493530"/>
            <a:ext cx="1506644" cy="432048"/>
            <a:chOff x="6372200" y="1052736"/>
            <a:chExt cx="1506644" cy="432048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7C45532-133E-2E46-BAFE-1E7432C45AEB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Attaques</a:t>
              </a:r>
              <a:endParaRPr lang="fr-FR" sz="1400" b="1" dirty="0">
                <a:latin typeface="Calibri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FB43D5-B36F-7740-A90C-86283D66C8B8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035CB225-5F57-9A45-AFE8-79990E1068BD}"/>
              </a:ext>
            </a:extLst>
          </p:cNvPr>
          <p:cNvCxnSpPr>
            <a:cxnSpLocks/>
            <a:stCxn id="5" idx="1"/>
            <a:endCxn id="2" idx="0"/>
          </p:cNvCxnSpPr>
          <p:nvPr/>
        </p:nvCxnSpPr>
        <p:spPr>
          <a:xfrm rot="10800000" flipV="1">
            <a:off x="4127117" y="709554"/>
            <a:ext cx="957393" cy="2503422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osange 10">
            <a:extLst>
              <a:ext uri="{FF2B5EF4-FFF2-40B4-BE49-F238E27FC236}">
                <a16:creationId xmlns:a16="http://schemas.microsoft.com/office/drawing/2014/main" id="{046FFBFB-DDFD-BD4B-B53E-1C6FDAE2FC46}"/>
              </a:ext>
            </a:extLst>
          </p:cNvPr>
          <p:cNvSpPr/>
          <p:nvPr/>
        </p:nvSpPr>
        <p:spPr>
          <a:xfrm>
            <a:off x="1760564" y="4601032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Normal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6" name="Losange 15">
            <a:extLst>
              <a:ext uri="{FF2B5EF4-FFF2-40B4-BE49-F238E27FC236}">
                <a16:creationId xmlns:a16="http://schemas.microsoft.com/office/drawing/2014/main" id="{0E69CF54-C559-0547-B932-29073B909C7B}"/>
              </a:ext>
            </a:extLst>
          </p:cNvPr>
          <p:cNvSpPr/>
          <p:nvPr/>
        </p:nvSpPr>
        <p:spPr>
          <a:xfrm>
            <a:off x="3928988" y="5722487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Escalade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7" name="Losange 16">
            <a:extLst>
              <a:ext uri="{FF2B5EF4-FFF2-40B4-BE49-F238E27FC236}">
                <a16:creationId xmlns:a16="http://schemas.microsoft.com/office/drawing/2014/main" id="{633EF01D-1ED6-9441-9614-69876087E74B}"/>
              </a:ext>
            </a:extLst>
          </p:cNvPr>
          <p:cNvSpPr/>
          <p:nvPr/>
        </p:nvSpPr>
        <p:spPr>
          <a:xfrm>
            <a:off x="3793538" y="6947853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Urgent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8B42CAD5-6AE2-E944-81DC-1EC9CAD2167E}"/>
              </a:ext>
            </a:extLst>
          </p:cNvPr>
          <p:cNvGrpSpPr/>
          <p:nvPr/>
        </p:nvGrpSpPr>
        <p:grpSpPr>
          <a:xfrm>
            <a:off x="1778004" y="1636108"/>
            <a:ext cx="1506644" cy="432048"/>
            <a:chOff x="6372200" y="1052736"/>
            <a:chExt cx="1506644" cy="432048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0406DC5C-34E8-4F49-A2F8-7CB313A2344D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Menaces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F866DEF-76A5-954F-AD6A-B509D73816AC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10B2B617-2A56-254F-B0ED-0BF103DE9F8D}"/>
              </a:ext>
            </a:extLst>
          </p:cNvPr>
          <p:cNvSpPr txBox="1"/>
          <p:nvPr/>
        </p:nvSpPr>
        <p:spPr>
          <a:xfrm>
            <a:off x="3673466" y="4811337"/>
            <a:ext cx="1656184" cy="43204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Incidents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1FAAD8E3-22AC-0C4F-B72A-26B3F66E1F13}"/>
              </a:ext>
            </a:extLst>
          </p:cNvPr>
          <p:cNvGrpSpPr/>
          <p:nvPr/>
        </p:nvGrpSpPr>
        <p:grpSpPr>
          <a:xfrm>
            <a:off x="1766088" y="222311"/>
            <a:ext cx="1506644" cy="432048"/>
            <a:chOff x="6372200" y="1052736"/>
            <a:chExt cx="1506644" cy="432048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344FD290-415D-D445-9106-0AB2CF299F2C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Vulnérabilités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8094DA-21E0-3B4E-9F30-BBDBF761463D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04E569A9-3CB1-A747-B406-52F8621D7DF9}"/>
              </a:ext>
            </a:extLst>
          </p:cNvPr>
          <p:cNvCxnSpPr>
            <a:cxnSpLocks/>
            <a:stCxn id="25" idx="3"/>
            <a:endCxn id="2" idx="0"/>
          </p:cNvCxnSpPr>
          <p:nvPr/>
        </p:nvCxnSpPr>
        <p:spPr>
          <a:xfrm>
            <a:off x="3284648" y="1852132"/>
            <a:ext cx="842468" cy="1360844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en angle 37">
            <a:extLst>
              <a:ext uri="{FF2B5EF4-FFF2-40B4-BE49-F238E27FC236}">
                <a16:creationId xmlns:a16="http://schemas.microsoft.com/office/drawing/2014/main" id="{EEE248C4-4998-FC49-B4A0-293C72B059DE}"/>
              </a:ext>
            </a:extLst>
          </p:cNvPr>
          <p:cNvCxnSpPr>
            <a:cxnSpLocks/>
            <a:stCxn id="29" idx="3"/>
            <a:endCxn id="2" idx="0"/>
          </p:cNvCxnSpPr>
          <p:nvPr/>
        </p:nvCxnSpPr>
        <p:spPr>
          <a:xfrm>
            <a:off x="3272732" y="438335"/>
            <a:ext cx="854384" cy="2774641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F0C1350A-E76B-AA49-BCFA-5CAC0DD51077}"/>
              </a:ext>
            </a:extLst>
          </p:cNvPr>
          <p:cNvSpPr txBox="1"/>
          <p:nvPr/>
        </p:nvSpPr>
        <p:spPr>
          <a:xfrm>
            <a:off x="216101" y="736338"/>
            <a:ext cx="2637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+mn-lt"/>
              </a:rPr>
              <a:t>Sources d’informations </a:t>
            </a:r>
          </a:p>
          <a:p>
            <a:pPr algn="ctr"/>
            <a:r>
              <a:rPr lang="fr-FR" sz="1600" dirty="0">
                <a:latin typeface="+mn-lt"/>
              </a:rPr>
              <a:t>et de renseignement</a:t>
            </a:r>
          </a:p>
          <a:p>
            <a:pPr algn="ctr"/>
            <a:r>
              <a:rPr lang="fr-FR" sz="1600" dirty="0">
                <a:latin typeface="+mn-lt"/>
              </a:rPr>
              <a:t>(CERT, TI…)</a:t>
            </a:r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3BCFD11-409D-D24D-9F6D-D5C74F816542}"/>
              </a:ext>
            </a:extLst>
          </p:cNvPr>
          <p:cNvGrpSpPr/>
          <p:nvPr/>
        </p:nvGrpSpPr>
        <p:grpSpPr>
          <a:xfrm>
            <a:off x="1778585" y="2296657"/>
            <a:ext cx="1506644" cy="432048"/>
            <a:chOff x="6372200" y="1052736"/>
            <a:chExt cx="1506644" cy="432048"/>
          </a:xfrm>
        </p:grpSpPr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1F18D2CF-5106-8341-BA9D-FFBE3B86F5F7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Fuites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A969AC-FC3C-344F-A315-073C1DEC941D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54" name="Connecteur en angle 53">
            <a:extLst>
              <a:ext uri="{FF2B5EF4-FFF2-40B4-BE49-F238E27FC236}">
                <a16:creationId xmlns:a16="http://schemas.microsoft.com/office/drawing/2014/main" id="{F68F4978-039A-9948-9BA6-798D8F0711D9}"/>
              </a:ext>
            </a:extLst>
          </p:cNvPr>
          <p:cNvCxnSpPr>
            <a:cxnSpLocks/>
            <a:stCxn id="52" idx="3"/>
            <a:endCxn id="2" idx="0"/>
          </p:cNvCxnSpPr>
          <p:nvPr/>
        </p:nvCxnSpPr>
        <p:spPr>
          <a:xfrm>
            <a:off x="3285229" y="2512681"/>
            <a:ext cx="841887" cy="700295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D988F3A1-1D87-AD44-A60C-4037098CD3E0}"/>
              </a:ext>
            </a:extLst>
          </p:cNvPr>
          <p:cNvGrpSpPr/>
          <p:nvPr/>
        </p:nvGrpSpPr>
        <p:grpSpPr>
          <a:xfrm>
            <a:off x="5084509" y="1685031"/>
            <a:ext cx="1506644" cy="432048"/>
            <a:chOff x="6372200" y="1052736"/>
            <a:chExt cx="1506644" cy="432048"/>
          </a:xfrm>
        </p:grpSpPr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2DB15A24-C54F-2B4C-823E-3F5F2416D498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Fragilités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5DA23FD-4165-2B4E-A3E9-48B22443D9B9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39" name="Connecteur en angle 38">
            <a:extLst>
              <a:ext uri="{FF2B5EF4-FFF2-40B4-BE49-F238E27FC236}">
                <a16:creationId xmlns:a16="http://schemas.microsoft.com/office/drawing/2014/main" id="{0EC05186-9BEB-1D49-B707-A73B8A71F222}"/>
              </a:ext>
            </a:extLst>
          </p:cNvPr>
          <p:cNvCxnSpPr>
            <a:cxnSpLocks/>
            <a:stCxn id="34" idx="1"/>
            <a:endCxn id="2" idx="0"/>
          </p:cNvCxnSpPr>
          <p:nvPr/>
        </p:nvCxnSpPr>
        <p:spPr>
          <a:xfrm rot="10800000" flipV="1">
            <a:off x="4127117" y="1901054"/>
            <a:ext cx="957393" cy="1311921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DF1B87C6-EC63-BA40-BC77-BAF9107AD335}"/>
              </a:ext>
            </a:extLst>
          </p:cNvPr>
          <p:cNvSpPr txBox="1"/>
          <p:nvPr/>
        </p:nvSpPr>
        <p:spPr>
          <a:xfrm>
            <a:off x="5417736" y="1067986"/>
            <a:ext cx="2350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latin typeface="+mn-lt"/>
              </a:rPr>
              <a:t>Sources internes </a:t>
            </a:r>
            <a:br>
              <a:rPr lang="fr-FR" sz="1400" dirty="0">
                <a:latin typeface="+mn-lt"/>
              </a:rPr>
            </a:br>
            <a:r>
              <a:rPr lang="fr-FR" sz="1400" dirty="0">
                <a:latin typeface="+mn-lt"/>
              </a:rPr>
              <a:t>(Sondes,  SIEM, Scan, Audit…)</a:t>
            </a:r>
          </a:p>
        </p:txBody>
      </p:sp>
    </p:spTree>
    <p:extLst>
      <p:ext uri="{BB962C8B-B14F-4D97-AF65-F5344CB8AC3E}">
        <p14:creationId xmlns:p14="http://schemas.microsoft.com/office/powerpoint/2010/main" val="3704842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57371433-CB60-7946-868A-CA983BBF1512}"/>
              </a:ext>
            </a:extLst>
          </p:cNvPr>
          <p:cNvSpPr/>
          <p:nvPr/>
        </p:nvSpPr>
        <p:spPr>
          <a:xfrm>
            <a:off x="1434205" y="1635370"/>
            <a:ext cx="1606213" cy="6710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BB904150-9B6E-7246-B869-7DD0A01E437E}"/>
              </a:ext>
            </a:extLst>
          </p:cNvPr>
          <p:cNvSpPr/>
          <p:nvPr/>
        </p:nvSpPr>
        <p:spPr>
          <a:xfrm>
            <a:off x="3757060" y="120205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9DDE443A-F97C-B84D-B60A-E6F6096D31A2}"/>
              </a:ext>
            </a:extLst>
          </p:cNvPr>
          <p:cNvSpPr/>
          <p:nvPr/>
        </p:nvSpPr>
        <p:spPr>
          <a:xfrm>
            <a:off x="3768893" y="2306394"/>
            <a:ext cx="1606213" cy="5191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BDD1E2B9-37AB-1F48-9ED8-7535355E9CF1}"/>
              </a:ext>
            </a:extLst>
          </p:cNvPr>
          <p:cNvSpPr/>
          <p:nvPr/>
        </p:nvSpPr>
        <p:spPr>
          <a:xfrm>
            <a:off x="6103581" y="2626965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cxnSp>
        <p:nvCxnSpPr>
          <p:cNvPr id="6" name="Connecteur en angle 5">
            <a:extLst>
              <a:ext uri="{FF2B5EF4-FFF2-40B4-BE49-F238E27FC236}">
                <a16:creationId xmlns:a16="http://schemas.microsoft.com/office/drawing/2014/main" id="{E85222C2-6A33-C749-8C0F-2C5ED8CD1678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3040418" y="1457787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en angle 6">
            <a:extLst>
              <a:ext uri="{FF2B5EF4-FFF2-40B4-BE49-F238E27FC236}">
                <a16:creationId xmlns:a16="http://schemas.microsoft.com/office/drawing/2014/main" id="{3C586B02-5D22-2E45-A01E-98B8D8E369A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3040418" y="1970882"/>
            <a:ext cx="728475" cy="59507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086E6EC4-C6B5-1547-9D8E-CA07F4FE0E01}"/>
              </a:ext>
            </a:extLst>
          </p:cNvPr>
          <p:cNvSpPr/>
          <p:nvPr/>
        </p:nvSpPr>
        <p:spPr>
          <a:xfrm>
            <a:off x="6103581" y="1970882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9" name="Connecteur en angle 8">
            <a:extLst>
              <a:ext uri="{FF2B5EF4-FFF2-40B4-BE49-F238E27FC236}">
                <a16:creationId xmlns:a16="http://schemas.microsoft.com/office/drawing/2014/main" id="{5FA3736E-3460-2741-9762-CC7DBB163279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5363273" y="1457787"/>
            <a:ext cx="1382326" cy="513095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necteur en angle 9">
            <a:extLst>
              <a:ext uri="{FF2B5EF4-FFF2-40B4-BE49-F238E27FC236}">
                <a16:creationId xmlns:a16="http://schemas.microsoft.com/office/drawing/2014/main" id="{77345A6D-BF03-B34D-8B6C-AAF8C4E4CC54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375106" y="2195482"/>
            <a:ext cx="728475" cy="37047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C1F13219-E7A4-2746-8C20-81D95D04E036}"/>
              </a:ext>
            </a:extLst>
          </p:cNvPr>
          <p:cNvSpPr/>
          <p:nvPr/>
        </p:nvSpPr>
        <p:spPr>
          <a:xfrm>
            <a:off x="3702403" y="3774234"/>
            <a:ext cx="1739194" cy="104167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 cmpd="sng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Log Management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378FAD0-214D-1240-8E7C-9AF98EEE1A1F}"/>
              </a:ext>
            </a:extLst>
          </p:cNvPr>
          <p:cNvSpPr txBox="1"/>
          <p:nvPr/>
        </p:nvSpPr>
        <p:spPr>
          <a:xfrm>
            <a:off x="2344168" y="5764613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+mn-lt"/>
              </a:rPr>
              <a:t>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img-logman.pdf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A873A90-5F2F-9447-8CB6-0F15181A5FDF}"/>
              </a:ext>
            </a:extLst>
          </p:cNvPr>
          <p:cNvCxnSpPr>
            <a:cxnSpLocks/>
            <a:stCxn id="40" idx="0"/>
            <a:endCxn id="4" idx="2"/>
          </p:cNvCxnSpPr>
          <p:nvPr/>
        </p:nvCxnSpPr>
        <p:spPr>
          <a:xfrm flipV="1">
            <a:off x="4572000" y="2825526"/>
            <a:ext cx="0" cy="948708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644196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0" y="2105561"/>
            <a:ext cx="9144000" cy="26468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Incidents</a:t>
            </a:r>
          </a:p>
        </p:txBody>
      </p:sp>
    </p:spTree>
    <p:extLst>
      <p:ext uri="{BB962C8B-B14F-4D97-AF65-F5344CB8AC3E}">
        <p14:creationId xmlns:p14="http://schemas.microsoft.com/office/powerpoint/2010/main" val="41549218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F35EA6D-9473-0143-A9A1-3A1476DB3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79400"/>
            <a:ext cx="6413500" cy="31496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A10C640-C1CB-D54D-A3D4-B7968A55C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17032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799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09B3AA0B-6A0A-304D-B23E-6834F0688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558" y="1355825"/>
            <a:ext cx="5657850" cy="2212975"/>
          </a:xfrm>
          <a:prstGeom prst="rect">
            <a:avLst/>
          </a:prstGeom>
          <a:gradFill rotWithShape="0">
            <a:gsLst>
              <a:gs pos="0">
                <a:srgbClr val="FFCC99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0" hangingPunct="0">
              <a:spcBef>
                <a:spcPct val="0"/>
              </a:spcBef>
            </a:pPr>
            <a:endParaRPr lang="en-US" altLang="fr-FR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B8FABEF-CD7A-7046-BCF8-03F84114F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621" y="2268637"/>
            <a:ext cx="1027112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907CB9-C256-7440-BDB7-44B2B8456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496" y="3564037"/>
            <a:ext cx="733425" cy="9906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rgbClr val="333399">
                  <a:gamma/>
                  <a:shade val="6078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endParaRPr lang="en-US" altLang="fr-FR" sz="2400" b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651F844-D3AF-AA40-B994-A3EDE5C09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896" y="2192437"/>
            <a:ext cx="80645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DACD234-4CED-C54A-8DCD-2507BF276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321" y="3564037"/>
            <a:ext cx="2273300" cy="9906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rgbClr val="333399">
                  <a:gamma/>
                  <a:shade val="6078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endParaRPr lang="en-US" altLang="fr-FR" sz="2400" b="0">
              <a:solidFill>
                <a:srgbClr val="33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2BD3857-5D6B-8540-A6FC-7CB08647F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7246" y="2268637"/>
            <a:ext cx="1024319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 no.1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 resolu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EA679BAF-3F38-5A43-BB36-647BC33B0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08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E61139A6-A24D-8043-9F58-08459D78C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800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4DF80452-6DA2-354D-9E1F-F544D4AC9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3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82F5DBFF-F36A-7B4D-976E-E9B52289F483}"/>
              </a:ext>
            </a:extLst>
          </p:cNvPr>
          <p:cNvSpPr>
            <a:spLocks/>
          </p:cNvSpPr>
          <p:nvPr/>
        </p:nvSpPr>
        <p:spPr bwMode="auto">
          <a:xfrm>
            <a:off x="729603" y="2990950"/>
            <a:ext cx="294955" cy="306387"/>
          </a:xfrm>
          <a:custGeom>
            <a:avLst/>
            <a:gdLst>
              <a:gd name="T0" fmla="*/ 0 w 386"/>
              <a:gd name="T1" fmla="*/ 388 h 388"/>
              <a:gd name="T2" fmla="*/ 386 w 386"/>
              <a:gd name="T3" fmla="*/ 193 h 388"/>
              <a:gd name="T4" fmla="*/ 0 w 386"/>
              <a:gd name="T5" fmla="*/ 0 h 388"/>
              <a:gd name="T6" fmla="*/ 0 w 386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6" h="388">
                <a:moveTo>
                  <a:pt x="0" y="388"/>
                </a:moveTo>
                <a:lnTo>
                  <a:pt x="386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CCCE30DB-026D-094A-B3BB-2AAC7E6C4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833" y="3097312"/>
            <a:ext cx="4389134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E079A44A-C2FC-A04A-A616-C060172287D5}"/>
              </a:ext>
            </a:extLst>
          </p:cNvPr>
          <p:cNvSpPr>
            <a:spLocks/>
          </p:cNvSpPr>
          <p:nvPr/>
        </p:nvSpPr>
        <p:spPr bwMode="auto">
          <a:xfrm>
            <a:off x="5451689" y="2990950"/>
            <a:ext cx="316319" cy="306387"/>
          </a:xfrm>
          <a:custGeom>
            <a:avLst/>
            <a:gdLst>
              <a:gd name="T0" fmla="*/ 0 w 387"/>
              <a:gd name="T1" fmla="*/ 388 h 388"/>
              <a:gd name="T2" fmla="*/ 387 w 387"/>
              <a:gd name="T3" fmla="*/ 193 h 388"/>
              <a:gd name="T4" fmla="*/ 0 w 387"/>
              <a:gd name="T5" fmla="*/ 0 h 388"/>
              <a:gd name="T6" fmla="*/ 0 w 387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7" h="388">
                <a:moveTo>
                  <a:pt x="0" y="388"/>
                </a:moveTo>
                <a:lnTo>
                  <a:pt x="387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45594F18-097B-1E46-9D24-E6DC8ADB4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796" y="1278037"/>
            <a:ext cx="100012" cy="4114800"/>
          </a:xfrm>
          <a:prstGeom prst="rect">
            <a:avLst/>
          </a:prstGeom>
          <a:solidFill>
            <a:srgbClr val="FF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2896B436-D603-0D45-9651-D419993C7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2421" y="2717900"/>
            <a:ext cx="92075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08474DBF-E79B-D243-8C73-877D14BA1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896" y="2717900"/>
            <a:ext cx="92075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F585859D-7B4D-2248-8D78-7CEA0295C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658" y="2717900"/>
            <a:ext cx="90488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BA3240E6-71F9-9F40-BC9C-3A81052F8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871" y="2717900"/>
            <a:ext cx="90487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9BBFCB0D-CB01-914C-9D12-137532CA1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008" y="1278037"/>
            <a:ext cx="74613" cy="22987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3DE1407F-5EBF-F848-AAA8-69F95F6EA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008" y="3060800"/>
            <a:ext cx="727253" cy="93663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reeform 25">
            <a:extLst>
              <a:ext uri="{FF2B5EF4-FFF2-40B4-BE49-F238E27FC236}">
                <a16:creationId xmlns:a16="http://schemas.microsoft.com/office/drawing/2014/main" id="{34F067E3-C367-4A4E-A23F-D912094438E7}"/>
              </a:ext>
            </a:extLst>
          </p:cNvPr>
          <p:cNvSpPr>
            <a:spLocks/>
          </p:cNvSpPr>
          <p:nvPr/>
        </p:nvSpPr>
        <p:spPr bwMode="auto">
          <a:xfrm>
            <a:off x="6494099" y="2954437"/>
            <a:ext cx="112109" cy="306388"/>
          </a:xfrm>
          <a:custGeom>
            <a:avLst/>
            <a:gdLst>
              <a:gd name="T0" fmla="*/ 0 w 386"/>
              <a:gd name="T1" fmla="*/ 388 h 388"/>
              <a:gd name="T2" fmla="*/ 386 w 386"/>
              <a:gd name="T3" fmla="*/ 193 h 388"/>
              <a:gd name="T4" fmla="*/ 0 w 386"/>
              <a:gd name="T5" fmla="*/ 0 h 388"/>
              <a:gd name="T6" fmla="*/ 0 w 386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6" h="388">
                <a:moveTo>
                  <a:pt x="0" y="388"/>
                </a:moveTo>
                <a:lnTo>
                  <a:pt x="386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31591251-90F5-4848-BC5B-69DD11928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608" y="3097312"/>
            <a:ext cx="18060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E34F8929-85B9-AD47-A42E-7D8E30BA2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881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1133DF80-361C-774A-A4A6-AD2EE18F3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0215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094B7460-116B-244C-BBAB-0F4A83D16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7550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31">
            <a:extLst>
              <a:ext uri="{FF2B5EF4-FFF2-40B4-BE49-F238E27FC236}">
                <a16:creationId xmlns:a16="http://schemas.microsoft.com/office/drawing/2014/main" id="{B647AD4B-F330-E249-ABB2-EE37CED6F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4884" y="3097312"/>
            <a:ext cx="79589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reeform 32">
            <a:extLst>
              <a:ext uri="{FF2B5EF4-FFF2-40B4-BE49-F238E27FC236}">
                <a16:creationId xmlns:a16="http://schemas.microsoft.com/office/drawing/2014/main" id="{801FF972-F098-674F-9B42-858324171C8E}"/>
              </a:ext>
            </a:extLst>
          </p:cNvPr>
          <p:cNvSpPr>
            <a:spLocks/>
          </p:cNvSpPr>
          <p:nvPr/>
        </p:nvSpPr>
        <p:spPr bwMode="auto">
          <a:xfrm>
            <a:off x="8301412" y="2990950"/>
            <a:ext cx="590796" cy="306387"/>
          </a:xfrm>
          <a:custGeom>
            <a:avLst/>
            <a:gdLst>
              <a:gd name="T0" fmla="*/ 0 w 387"/>
              <a:gd name="T1" fmla="*/ 388 h 388"/>
              <a:gd name="T2" fmla="*/ 387 w 387"/>
              <a:gd name="T3" fmla="*/ 193 h 388"/>
              <a:gd name="T4" fmla="*/ 0 w 387"/>
              <a:gd name="T5" fmla="*/ 0 h 388"/>
              <a:gd name="T6" fmla="*/ 0 w 387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7" h="388">
                <a:moveTo>
                  <a:pt x="0" y="388"/>
                </a:moveTo>
                <a:lnTo>
                  <a:pt x="387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33">
            <a:extLst>
              <a:ext uri="{FF2B5EF4-FFF2-40B4-BE49-F238E27FC236}">
                <a16:creationId xmlns:a16="http://schemas.microsoft.com/office/drawing/2014/main" id="{B53C8F0D-7578-1847-A8FE-7B0BDFA54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6208" y="2725837"/>
            <a:ext cx="92075" cy="850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34">
            <a:extLst>
              <a:ext uri="{FF2B5EF4-FFF2-40B4-BE49-F238E27FC236}">
                <a16:creationId xmlns:a16="http://schemas.microsoft.com/office/drawing/2014/main" id="{5C1648D7-51CF-404E-A5BC-26FD0A03E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6142" y="4028263"/>
            <a:ext cx="762000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35">
            <a:extLst>
              <a:ext uri="{FF2B5EF4-FFF2-40B4-BE49-F238E27FC236}">
                <a16:creationId xmlns:a16="http://schemas.microsoft.com/office/drawing/2014/main" id="{563820C3-79AC-1346-B966-6FB56CD0B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9608" y="1832075"/>
            <a:ext cx="807913" cy="276999"/>
          </a:xfrm>
          <a:prstGeom prst="rect">
            <a:avLst/>
          </a:prstGeom>
          <a:solidFill>
            <a:srgbClr val="CCFFFF"/>
          </a:solidFill>
          <a:ln w="9525">
            <a:solidFill>
              <a:srgbClr val="CCFFFF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Up-time</a:t>
            </a:r>
            <a:endParaRPr lang="fr-FR" altLang="fr-FR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7">
            <a:extLst>
              <a:ext uri="{FF2B5EF4-FFF2-40B4-BE49-F238E27FC236}">
                <a16:creationId xmlns:a16="http://schemas.microsoft.com/office/drawing/2014/main" id="{8EDBF61C-8FC0-2F41-A5F9-6197FD3D6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8" y="1201837"/>
            <a:ext cx="1452563" cy="381000"/>
          </a:xfrm>
          <a:prstGeom prst="rect">
            <a:avLst/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8">
            <a:extLst>
              <a:ext uri="{FF2B5EF4-FFF2-40B4-BE49-F238E27FC236}">
                <a16:creationId xmlns:a16="http://schemas.microsoft.com/office/drawing/2014/main" id="{2DBDEB37-B018-B947-B777-90ACC99AC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0175" y="1281212"/>
            <a:ext cx="64219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fr-FR" altLang="fr-FR" sz="1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9">
            <a:extLst>
              <a:ext uri="{FF2B5EF4-FFF2-40B4-BE49-F238E27FC236}">
                <a16:creationId xmlns:a16="http://schemas.microsoft.com/office/drawing/2014/main" id="{5AAEBD90-3F64-AE4F-8718-8AAA284D7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393" y="1281212"/>
            <a:ext cx="1051961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Down-time"</a:t>
            </a:r>
            <a:endParaRPr lang="fr-FR" alt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40">
            <a:extLst>
              <a:ext uri="{FF2B5EF4-FFF2-40B4-BE49-F238E27FC236}">
                <a16:creationId xmlns:a16="http://schemas.microsoft.com/office/drawing/2014/main" id="{7E5B8215-90FF-4547-8C9C-18791B747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921" y="1914625"/>
            <a:ext cx="9525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41">
            <a:extLst>
              <a:ext uri="{FF2B5EF4-FFF2-40B4-BE49-F238E27FC236}">
                <a16:creationId xmlns:a16="http://schemas.microsoft.com/office/drawing/2014/main" id="{323BC7B3-ED18-9540-8036-4EC5E133F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908" y="2260700"/>
            <a:ext cx="6267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 de</a:t>
            </a:r>
            <a:endParaRPr lang="fr-FR" altLang="fr-FR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42">
            <a:extLst>
              <a:ext uri="{FF2B5EF4-FFF2-40B4-BE49-F238E27FC236}">
                <a16:creationId xmlns:a16="http://schemas.microsoft.com/office/drawing/2014/main" id="{B7798B5F-2914-4D4B-A766-AFC755CA6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4658" y="2428975"/>
            <a:ext cx="61234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43">
            <a:extLst>
              <a:ext uri="{FF2B5EF4-FFF2-40B4-BE49-F238E27FC236}">
                <a16:creationId xmlns:a16="http://schemas.microsoft.com/office/drawing/2014/main" id="{6AAB5DFC-CF25-BA42-B35A-494F398A5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933" y="4079975"/>
            <a:ext cx="2211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45">
            <a:extLst>
              <a:ext uri="{FF2B5EF4-FFF2-40B4-BE49-F238E27FC236}">
                <a16:creationId xmlns:a16="http://schemas.microsoft.com/office/drawing/2014/main" id="{731EA6B5-6290-EB4C-BD6F-E2E520F10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5397" y="4097437"/>
            <a:ext cx="82500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 de </a:t>
            </a:r>
          </a:p>
        </p:txBody>
      </p:sp>
      <p:sp>
        <p:nvSpPr>
          <p:cNvPr id="39" name="Rectangle 46">
            <a:extLst>
              <a:ext uri="{FF2B5EF4-FFF2-40B4-BE49-F238E27FC236}">
                <a16:creationId xmlns:a16="http://schemas.microsoft.com/office/drawing/2014/main" id="{26E04C97-80B1-434E-AF01-0192F23A8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649" y="4097437"/>
            <a:ext cx="11733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Réparation</a:t>
            </a:r>
          </a:p>
        </p:txBody>
      </p:sp>
      <p:sp>
        <p:nvSpPr>
          <p:cNvPr id="40" name="Rectangle 47">
            <a:extLst>
              <a:ext uri="{FF2B5EF4-FFF2-40B4-BE49-F238E27FC236}">
                <a16:creationId xmlns:a16="http://schemas.microsoft.com/office/drawing/2014/main" id="{EB2DA036-CED2-F34C-ABBC-099F7F55A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808" y="1867000"/>
            <a:ext cx="10318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8">
            <a:extLst>
              <a:ext uri="{FF2B5EF4-FFF2-40B4-BE49-F238E27FC236}">
                <a16:creationId xmlns:a16="http://schemas.microsoft.com/office/drawing/2014/main" id="{C210308B-4244-0547-B330-7DBA9EFEC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4071" y="2300387"/>
            <a:ext cx="70371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Temps de</a:t>
            </a:r>
            <a:endParaRPr lang="fr-FR" altLang="fr-FR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9">
            <a:extLst>
              <a:ext uri="{FF2B5EF4-FFF2-40B4-BE49-F238E27FC236}">
                <a16:creationId xmlns:a16="http://schemas.microsoft.com/office/drawing/2014/main" id="{88F8E71B-5EC4-914C-A99F-6201E0EEA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646" y="2467075"/>
            <a:ext cx="95539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Restauration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50">
            <a:extLst>
              <a:ext uri="{FF2B5EF4-FFF2-40B4-BE49-F238E27FC236}">
                <a16:creationId xmlns:a16="http://schemas.microsoft.com/office/drawing/2014/main" id="{A6E79B6F-6A2F-0840-84CD-09592D550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408" y="1963837"/>
            <a:ext cx="1268413" cy="255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51">
            <a:extLst>
              <a:ext uri="{FF2B5EF4-FFF2-40B4-BE49-F238E27FC236}">
                <a16:creationId xmlns:a16="http://schemas.microsoft.com/office/drawing/2014/main" id="{0B24F9E1-B578-2E4E-9496-100A63FC2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0958" y="1963837"/>
            <a:ext cx="101470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Restauration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52">
            <a:extLst>
              <a:ext uri="{FF2B5EF4-FFF2-40B4-BE49-F238E27FC236}">
                <a16:creationId xmlns:a16="http://schemas.microsoft.com/office/drawing/2014/main" id="{F2B16D97-EB3F-B542-B80B-FC488FBAC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021" y="3664050"/>
            <a:ext cx="787400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53">
            <a:extLst>
              <a:ext uri="{FF2B5EF4-FFF2-40B4-BE49-F238E27FC236}">
                <a16:creationId xmlns:a16="http://schemas.microsoft.com/office/drawing/2014/main" id="{6DE97EF9-351E-C34E-B203-BED203A5C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446" y="3710087"/>
            <a:ext cx="5963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Détection</a:t>
            </a:r>
            <a:endParaRPr lang="fr-FR" altLang="fr-FR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54">
            <a:extLst>
              <a:ext uri="{FF2B5EF4-FFF2-40B4-BE49-F238E27FC236}">
                <a16:creationId xmlns:a16="http://schemas.microsoft.com/office/drawing/2014/main" id="{76818B14-5C53-3242-A0D4-20E5D70F7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621" y="3664050"/>
            <a:ext cx="865187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785704F2-7A69-C649-AB31-BEF225FA9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8358" y="3710087"/>
            <a:ext cx="71493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 dirty="0">
                <a:latin typeface="Arial" panose="020B0604020202020204" pitchFamily="34" charset="0"/>
                <a:cs typeface="Arial" panose="020B0604020202020204" pitchFamily="34" charset="0"/>
              </a:rPr>
              <a:t>Diagnostic</a:t>
            </a:r>
          </a:p>
        </p:txBody>
      </p:sp>
      <p:sp>
        <p:nvSpPr>
          <p:cNvPr id="49" name="Rectangle 56">
            <a:extLst>
              <a:ext uri="{FF2B5EF4-FFF2-40B4-BE49-F238E27FC236}">
                <a16:creationId xmlns:a16="http://schemas.microsoft.com/office/drawing/2014/main" id="{9664DC5A-837F-F842-8AF9-3B4C79F1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7533" y="3664050"/>
            <a:ext cx="714375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57">
            <a:extLst>
              <a:ext uri="{FF2B5EF4-FFF2-40B4-BE49-F238E27FC236}">
                <a16:creationId xmlns:a16="http://schemas.microsoft.com/office/drawing/2014/main" id="{6ECFDB24-5390-8A4F-87B1-295D88FB9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083" y="3710087"/>
            <a:ext cx="5530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F6882810-112A-704F-8B01-1934AC647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783" y="3664050"/>
            <a:ext cx="854075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9">
            <a:extLst>
              <a:ext uri="{FF2B5EF4-FFF2-40B4-BE49-F238E27FC236}">
                <a16:creationId xmlns:a16="http://schemas.microsoft.com/office/drawing/2014/main" id="{62A97C8C-E1F4-264B-AD61-27E7C1E63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746" y="3710087"/>
            <a:ext cx="7069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 Box 60">
            <a:extLst>
              <a:ext uri="{FF2B5EF4-FFF2-40B4-BE49-F238E27FC236}">
                <a16:creationId xmlns:a16="http://schemas.microsoft.com/office/drawing/2014/main" id="{71FA55E1-4D0F-C84C-8085-69CEC7B82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858" y="1430437"/>
            <a:ext cx="70929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4800" b="0" dirty="0">
                <a:latin typeface="Arial" panose="020B0604020202020204" pitchFamily="34" charset="0"/>
                <a:cs typeface="Arial" panose="020B0604020202020204" pitchFamily="34" charset="0"/>
                <a:sym typeface="Webdings" pitchFamily="18" charset="2"/>
              </a:rPr>
              <a:t>           </a:t>
            </a:r>
          </a:p>
        </p:txBody>
      </p:sp>
      <p:sp>
        <p:nvSpPr>
          <p:cNvPr id="54" name="Line 61">
            <a:extLst>
              <a:ext uri="{FF2B5EF4-FFF2-40B4-BE49-F238E27FC236}">
                <a16:creationId xmlns:a16="http://schemas.microsoft.com/office/drawing/2014/main" id="{A069C4FE-BDE4-1949-AB78-E8E6122865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5921" y="4707037"/>
            <a:ext cx="29337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 Box 62">
            <a:extLst>
              <a:ext uri="{FF2B5EF4-FFF2-40B4-BE49-F238E27FC236}">
                <a16:creationId xmlns:a16="http://schemas.microsoft.com/office/drawing/2014/main" id="{FBF9BA5B-670C-DE4A-AC48-93F5FC234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1971" y="4707037"/>
            <a:ext cx="28210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600" b="0">
                <a:latin typeface="Arial" panose="020B0604020202020204" pitchFamily="34" charset="0"/>
                <a:cs typeface="Arial" panose="020B0604020202020204" pitchFamily="34" charset="0"/>
              </a:rPr>
              <a:t>Vision technique de l’incident</a:t>
            </a:r>
          </a:p>
        </p:txBody>
      </p:sp>
      <p:sp>
        <p:nvSpPr>
          <p:cNvPr id="56" name="Line 63">
            <a:extLst>
              <a:ext uri="{FF2B5EF4-FFF2-40B4-BE49-F238E27FC236}">
                <a16:creationId xmlns:a16="http://schemas.microsoft.com/office/drawing/2014/main" id="{4BE04F94-2569-9342-A935-E948D762A0A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5921" y="4554637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Line 64">
            <a:extLst>
              <a:ext uri="{FF2B5EF4-FFF2-40B4-BE49-F238E27FC236}">
                <a16:creationId xmlns:a16="http://schemas.microsoft.com/office/drawing/2014/main" id="{F4F6A077-40E7-8641-A99D-0FB99783D0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9621" y="447843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66">
            <a:extLst>
              <a:ext uri="{FF2B5EF4-FFF2-40B4-BE49-F238E27FC236}">
                <a16:creationId xmlns:a16="http://schemas.microsoft.com/office/drawing/2014/main" id="{EC08A497-12CA-174E-860A-ADC852B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08" y="2284512"/>
            <a:ext cx="626775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no.1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67">
            <a:extLst>
              <a:ext uri="{FF2B5EF4-FFF2-40B4-BE49-F238E27FC236}">
                <a16:creationId xmlns:a16="http://schemas.microsoft.com/office/drawing/2014/main" id="{92E55FDD-EA2A-FC4F-BC0F-55D3E7345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1196" y="2702025"/>
            <a:ext cx="100012" cy="2690812"/>
          </a:xfrm>
          <a:prstGeom prst="rect">
            <a:avLst/>
          </a:prstGeom>
          <a:solidFill>
            <a:srgbClr val="FF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68">
            <a:extLst>
              <a:ext uri="{FF2B5EF4-FFF2-40B4-BE49-F238E27FC236}">
                <a16:creationId xmlns:a16="http://schemas.microsoft.com/office/drawing/2014/main" id="{AF16F99E-9AE8-9247-BB3F-7A75C2F2D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4008" y="2268637"/>
            <a:ext cx="626775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no.2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9">
            <a:extLst>
              <a:ext uri="{FF2B5EF4-FFF2-40B4-BE49-F238E27FC236}">
                <a16:creationId xmlns:a16="http://schemas.microsoft.com/office/drawing/2014/main" id="{CD80362C-C0E8-5F4E-AA87-13B86D029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5419825"/>
            <a:ext cx="73914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fr-FR" altLang="fr-FR" sz="140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MTBSI</a:t>
            </a:r>
            <a:r>
              <a:rPr lang="fr-FR" altLang="fr-FR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 i="1">
                <a:latin typeface="Arial" panose="020B0604020202020204" pitchFamily="34" charset="0"/>
                <a:cs typeface="Arial" panose="020B0604020202020204" pitchFamily="34" charset="0"/>
              </a:rPr>
              <a:t>(Mean Time Between System Incidents)</a:t>
            </a:r>
            <a:r>
              <a:rPr lang="fr-FR" altLang="fr-FR" sz="140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fr-FR" altLang="fr-FR" sz="14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entre 2 incidents système</a:t>
            </a:r>
            <a:endParaRPr lang="en-US" altLang="fr-FR" sz="140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62" name="Rectangle 72">
            <a:extLst>
              <a:ext uri="{FF2B5EF4-FFF2-40B4-BE49-F238E27FC236}">
                <a16:creationId xmlns:a16="http://schemas.microsoft.com/office/drawing/2014/main" id="{F72C1E42-7B31-424A-8656-70E02D58B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115" y="4313337"/>
            <a:ext cx="2438400" cy="58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fr-FR" altLang="fr-FR" sz="1000" dirty="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MTBF</a:t>
            </a:r>
            <a:r>
              <a:rPr lang="fr-FR" altLang="fr-FR" sz="1000" b="0" dirty="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Time 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Failures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fr-FR" altLang="fr-FR" sz="10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dirty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entre 2 pannes</a:t>
            </a:r>
          </a:p>
        </p:txBody>
      </p:sp>
      <p:sp>
        <p:nvSpPr>
          <p:cNvPr id="63" name="Rectangle 73">
            <a:extLst>
              <a:ext uri="{FF2B5EF4-FFF2-40B4-BE49-F238E27FC236}">
                <a16:creationId xmlns:a16="http://schemas.microsoft.com/office/drawing/2014/main" id="{D0D45497-B6D2-ED40-B741-FB978C4C2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836712"/>
            <a:ext cx="4800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0" hangingPunct="0"/>
            <a:r>
              <a:rPr lang="fr-FR" altLang="fr-FR" sz="140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MTTR</a:t>
            </a:r>
            <a:r>
              <a:rPr lang="fr-FR" altLang="fr-FR" sz="14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 i="1">
                <a:latin typeface="Arial" panose="020B0604020202020204" pitchFamily="34" charset="0"/>
                <a:cs typeface="Arial" panose="020B0604020202020204" pitchFamily="34" charset="0"/>
              </a:rPr>
              <a:t>(Mean Time To Repair)</a:t>
            </a:r>
            <a:r>
              <a:rPr lang="fr-FR" altLang="fr-FR" sz="14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de réparation</a:t>
            </a:r>
            <a:endParaRPr lang="en-US" altLang="fr-FR" sz="140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grpSp>
        <p:nvGrpSpPr>
          <p:cNvPr id="64" name="Group 74">
            <a:extLst>
              <a:ext uri="{FF2B5EF4-FFF2-40B4-BE49-F238E27FC236}">
                <a16:creationId xmlns:a16="http://schemas.microsoft.com/office/drawing/2014/main" id="{3D49345B-2993-2148-A100-512B83A04E1D}"/>
              </a:ext>
            </a:extLst>
          </p:cNvPr>
          <p:cNvGrpSpPr>
            <a:grpSpLocks/>
          </p:cNvGrpSpPr>
          <p:nvPr/>
        </p:nvGrpSpPr>
        <p:grpSpPr bwMode="auto">
          <a:xfrm>
            <a:off x="884858" y="4097437"/>
            <a:ext cx="901699" cy="427038"/>
            <a:chOff x="518" y="3103"/>
            <a:chExt cx="590" cy="269"/>
          </a:xfrm>
        </p:grpSpPr>
        <p:sp>
          <p:nvSpPr>
            <p:cNvPr id="65" name="Rectangle 75">
              <a:extLst>
                <a:ext uri="{FF2B5EF4-FFF2-40B4-BE49-F238E27FC236}">
                  <a16:creationId xmlns:a16="http://schemas.microsoft.com/office/drawing/2014/main" id="{7BE26AE7-4A95-7143-9314-1D4D56252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3103"/>
              <a:ext cx="59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76">
              <a:extLst>
                <a:ext uri="{FF2B5EF4-FFF2-40B4-BE49-F238E27FC236}">
                  <a16:creationId xmlns:a16="http://schemas.microsoft.com/office/drawing/2014/main" id="{A022D1F1-33B8-0349-B5AD-90700F85E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" y="3132"/>
              <a:ext cx="43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altLang="fr-FR" sz="12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Temps de</a:t>
              </a:r>
            </a:p>
          </p:txBody>
        </p:sp>
        <p:sp>
          <p:nvSpPr>
            <p:cNvPr id="67" name="Rectangle 77">
              <a:extLst>
                <a:ext uri="{FF2B5EF4-FFF2-40B4-BE49-F238E27FC236}">
                  <a16:creationId xmlns:a16="http://schemas.microsoft.com/office/drawing/2014/main" id="{5878320B-3153-4B47-9839-9D743BD5A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" y="3236"/>
              <a:ext cx="42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altLang="fr-FR" sz="12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Détection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115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 autoUpdateAnimBg="0"/>
      <p:bldP spid="63" grpId="0" animBg="1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en angle 1">
            <a:extLst>
              <a:ext uri="{FF2B5EF4-FFF2-40B4-BE49-F238E27FC236}">
                <a16:creationId xmlns:a16="http://schemas.microsoft.com/office/drawing/2014/main" id="{30206F44-733B-8E48-8BA2-21507B78DD25}"/>
              </a:ext>
            </a:extLst>
          </p:cNvPr>
          <p:cNvCxnSpPr>
            <a:endCxn id="3" idx="0"/>
          </p:cNvCxnSpPr>
          <p:nvPr/>
        </p:nvCxnSpPr>
        <p:spPr>
          <a:xfrm rot="16200000" flipH="1">
            <a:off x="3062986" y="1827319"/>
            <a:ext cx="441587" cy="1"/>
          </a:xfrm>
          <a:prstGeom prst="bentConnector3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B0244DE2-6DD2-6645-AADE-6EE2ECB81B07}"/>
              </a:ext>
            </a:extLst>
          </p:cNvPr>
          <p:cNvSpPr txBox="1"/>
          <p:nvPr/>
        </p:nvSpPr>
        <p:spPr>
          <a:xfrm>
            <a:off x="2082694" y="2048114"/>
            <a:ext cx="240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Evènements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7C210CE-8142-D044-84E9-A2D85DA0D6FF}"/>
              </a:ext>
            </a:extLst>
          </p:cNvPr>
          <p:cNvSpPr txBox="1"/>
          <p:nvPr/>
        </p:nvSpPr>
        <p:spPr>
          <a:xfrm>
            <a:off x="2554472" y="2730328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Alarmes</a:t>
            </a:r>
          </a:p>
        </p:txBody>
      </p:sp>
      <p:sp>
        <p:nvSpPr>
          <p:cNvPr id="7" name="Flèche droite 32">
            <a:extLst>
              <a:ext uri="{FF2B5EF4-FFF2-40B4-BE49-F238E27FC236}">
                <a16:creationId xmlns:a16="http://schemas.microsoft.com/office/drawing/2014/main" id="{6FB93FBF-2CDE-E848-9677-36E7FDDD281C}"/>
              </a:ext>
            </a:extLst>
          </p:cNvPr>
          <p:cNvSpPr/>
          <p:nvPr/>
        </p:nvSpPr>
        <p:spPr>
          <a:xfrm>
            <a:off x="552428" y="2028239"/>
            <a:ext cx="1770429" cy="60518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F8F5AB-42E2-2748-8A27-C30497301015}"/>
              </a:ext>
            </a:extLst>
          </p:cNvPr>
          <p:cNvSpPr txBox="1"/>
          <p:nvPr/>
        </p:nvSpPr>
        <p:spPr>
          <a:xfrm>
            <a:off x="1977103" y="3560605"/>
            <a:ext cx="2738913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fr-FR" dirty="0"/>
              <a:t>Incidents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18D87FF-08CE-884B-8B45-388108F389D5}"/>
              </a:ext>
            </a:extLst>
          </p:cNvPr>
          <p:cNvSpPr txBox="1"/>
          <p:nvPr/>
        </p:nvSpPr>
        <p:spPr>
          <a:xfrm>
            <a:off x="2223614" y="4220488"/>
            <a:ext cx="2265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Remédiations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4FFDF1-2AA6-0D41-BEA8-A5EB7A510364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3346560" y="3253548"/>
            <a:ext cx="0" cy="307057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2EEC705-3DB2-074E-8A18-5A81073EC878}"/>
              </a:ext>
            </a:extLst>
          </p:cNvPr>
          <p:cNvCxnSpPr>
            <a:cxnSpLocks/>
          </p:cNvCxnSpPr>
          <p:nvPr/>
        </p:nvCxnSpPr>
        <p:spPr>
          <a:xfrm>
            <a:off x="3333226" y="4927349"/>
            <a:ext cx="7087" cy="343341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èche droite 22">
            <a:extLst>
              <a:ext uri="{FF2B5EF4-FFF2-40B4-BE49-F238E27FC236}">
                <a16:creationId xmlns:a16="http://schemas.microsoft.com/office/drawing/2014/main" id="{94FB3350-63DF-C04A-8DE5-15227C60640C}"/>
              </a:ext>
            </a:extLst>
          </p:cNvPr>
          <p:cNvSpPr/>
          <p:nvPr/>
        </p:nvSpPr>
        <p:spPr>
          <a:xfrm rot="10800000">
            <a:off x="4226832" y="2031725"/>
            <a:ext cx="1835697" cy="60518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3" name="Rectangle à coins arrondis 7">
            <a:extLst>
              <a:ext uri="{FF2B5EF4-FFF2-40B4-BE49-F238E27FC236}">
                <a16:creationId xmlns:a16="http://schemas.microsoft.com/office/drawing/2014/main" id="{36883EB1-7A08-B847-A71F-F1E9699392AD}"/>
              </a:ext>
            </a:extLst>
          </p:cNvPr>
          <p:cNvSpPr/>
          <p:nvPr/>
        </p:nvSpPr>
        <p:spPr>
          <a:xfrm>
            <a:off x="1163615" y="2709148"/>
            <a:ext cx="3952295" cy="2188443"/>
          </a:xfrm>
          <a:prstGeom prst="roundRect">
            <a:avLst/>
          </a:prstGeom>
          <a:noFill/>
          <a:ln w="762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14" name="Connecteur en angle 13">
            <a:extLst>
              <a:ext uri="{FF2B5EF4-FFF2-40B4-BE49-F238E27FC236}">
                <a16:creationId xmlns:a16="http://schemas.microsoft.com/office/drawing/2014/main" id="{D57F3CA8-3169-6740-81B9-F6ED19F42833}"/>
              </a:ext>
            </a:extLst>
          </p:cNvPr>
          <p:cNvCxnSpPr>
            <a:cxnSpLocks/>
          </p:cNvCxnSpPr>
          <p:nvPr/>
        </p:nvCxnSpPr>
        <p:spPr>
          <a:xfrm rot="10800000" flipH="1">
            <a:off x="2239741" y="2940683"/>
            <a:ext cx="321068" cy="1583576"/>
          </a:xfrm>
          <a:prstGeom prst="bentConnector3">
            <a:avLst>
              <a:gd name="adj1" fmla="val -233241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04A9BE7-3B62-0A4C-BC84-CCAD494BE770}"/>
              </a:ext>
            </a:extLst>
          </p:cNvPr>
          <p:cNvSpPr txBox="1"/>
          <p:nvPr/>
        </p:nvSpPr>
        <p:spPr>
          <a:xfrm>
            <a:off x="4883128" y="5203539"/>
            <a:ext cx="19850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dirty="0">
                <a:solidFill>
                  <a:schemeClr val="accent2"/>
                </a:solidFill>
              </a:rPr>
              <a:t>Gestion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d’incidents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DA5A8F9-8637-C145-BF2F-21F41130C5B5}"/>
              </a:ext>
            </a:extLst>
          </p:cNvPr>
          <p:cNvSpPr txBox="1"/>
          <p:nvPr/>
        </p:nvSpPr>
        <p:spPr>
          <a:xfrm>
            <a:off x="6560524" y="2919972"/>
            <a:ext cx="19473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3200" dirty="0">
                <a:solidFill>
                  <a:schemeClr val="accent2"/>
                </a:solidFill>
              </a:rPr>
              <a:t>Gestion </a:t>
            </a:r>
            <a:br>
              <a:rPr lang="fr-FR" sz="3200" dirty="0">
                <a:solidFill>
                  <a:schemeClr val="accent2"/>
                </a:solidFill>
              </a:rPr>
            </a:br>
            <a:r>
              <a:rPr lang="fr-FR" sz="3200" dirty="0">
                <a:solidFill>
                  <a:schemeClr val="accent2"/>
                </a:solidFill>
              </a:rPr>
              <a:t>de Crise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CE223DC-48FC-4A4D-977F-D3C4FE6386D6}"/>
              </a:ext>
            </a:extLst>
          </p:cNvPr>
          <p:cNvSpPr txBox="1"/>
          <p:nvPr/>
        </p:nvSpPr>
        <p:spPr>
          <a:xfrm>
            <a:off x="464971" y="5286681"/>
            <a:ext cx="212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2400" dirty="0">
                <a:solidFill>
                  <a:schemeClr val="accent2"/>
                </a:solidFill>
              </a:rPr>
              <a:t>Post-Mortem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9418F4D-922A-F344-BD41-41D9B92BA881}"/>
              </a:ext>
            </a:extLst>
          </p:cNvPr>
          <p:cNvSpPr txBox="1"/>
          <p:nvPr/>
        </p:nvSpPr>
        <p:spPr>
          <a:xfrm>
            <a:off x="4778646" y="425363"/>
            <a:ext cx="1835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pPr algn="r"/>
            <a:r>
              <a:rPr lang="fr-FR" sz="2400" dirty="0">
                <a:solidFill>
                  <a:schemeClr val="accent2"/>
                </a:solidFill>
              </a:rPr>
              <a:t>Continuité </a:t>
            </a:r>
          </a:p>
          <a:p>
            <a:pPr algn="r"/>
            <a:r>
              <a:rPr lang="fr-FR" sz="2400" dirty="0">
                <a:solidFill>
                  <a:schemeClr val="accent2"/>
                </a:solidFill>
              </a:rPr>
              <a:t>d’Activité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81AEADA-8B52-0D47-8BD8-3D661A0971B7}"/>
              </a:ext>
            </a:extLst>
          </p:cNvPr>
          <p:cNvSpPr txBox="1"/>
          <p:nvPr/>
        </p:nvSpPr>
        <p:spPr>
          <a:xfrm>
            <a:off x="5475889" y="123646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800" dirty="0">
                <a:latin typeface="+mn-lt"/>
              </a:rPr>
              <a:t>ISO 22301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C0C1FE-F4AE-1A43-9106-A98C69F44AE3}"/>
              </a:ext>
            </a:extLst>
          </p:cNvPr>
          <p:cNvSpPr txBox="1"/>
          <p:nvPr/>
        </p:nvSpPr>
        <p:spPr>
          <a:xfrm>
            <a:off x="5047409" y="615764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Ex ISO 27035, ITIL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DA81C99-98D4-B64B-BD40-FC2E6B599A94}"/>
              </a:ext>
            </a:extLst>
          </p:cNvPr>
          <p:cNvSpPr txBox="1"/>
          <p:nvPr/>
        </p:nvSpPr>
        <p:spPr>
          <a:xfrm>
            <a:off x="432517" y="5771281"/>
            <a:ext cx="212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2400" dirty="0" err="1">
                <a:solidFill>
                  <a:schemeClr val="accent2"/>
                </a:solidFill>
              </a:rPr>
              <a:t>In.Forensic</a:t>
            </a:r>
            <a:endParaRPr lang="fr-FR" sz="2400" dirty="0">
              <a:solidFill>
                <a:schemeClr val="accent2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94395303-22D2-2E45-A648-B650F566E662}"/>
              </a:ext>
            </a:extLst>
          </p:cNvPr>
          <p:cNvCxnSpPr>
            <a:cxnSpLocks/>
            <a:stCxn id="60" idx="3"/>
            <a:endCxn id="16" idx="2"/>
          </p:cNvCxnSpPr>
          <p:nvPr/>
        </p:nvCxnSpPr>
        <p:spPr>
          <a:xfrm flipV="1">
            <a:off x="6868166" y="3997190"/>
            <a:ext cx="666045" cy="1875638"/>
          </a:xfrm>
          <a:prstGeom prst="bentConnector2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en angle 29">
            <a:extLst>
              <a:ext uri="{FF2B5EF4-FFF2-40B4-BE49-F238E27FC236}">
                <a16:creationId xmlns:a16="http://schemas.microsoft.com/office/drawing/2014/main" id="{3CE147E7-0165-C147-AB67-5978D35BFA54}"/>
              </a:ext>
            </a:extLst>
          </p:cNvPr>
          <p:cNvCxnSpPr>
            <a:cxnSpLocks/>
            <a:stCxn id="16" idx="0"/>
            <a:endCxn id="54" idx="3"/>
          </p:cNvCxnSpPr>
          <p:nvPr/>
        </p:nvCxnSpPr>
        <p:spPr>
          <a:xfrm rot="16200000" flipV="1">
            <a:off x="6243549" y="1629309"/>
            <a:ext cx="1923370" cy="657955"/>
          </a:xfrm>
          <a:prstGeom prst="bentConnector2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EAD426B3-CAC1-0F45-A80B-A5BCE62479C5}"/>
              </a:ext>
            </a:extLst>
          </p:cNvPr>
          <p:cNvSpPr txBox="1"/>
          <p:nvPr/>
        </p:nvSpPr>
        <p:spPr>
          <a:xfrm>
            <a:off x="467545" y="2125398"/>
            <a:ext cx="165618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+mn-lt"/>
              </a:rPr>
              <a:t>Vulnérabilités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43F900-A843-394E-B5B8-212DB72977FD}"/>
              </a:ext>
            </a:extLst>
          </p:cNvPr>
          <p:cNvSpPr txBox="1"/>
          <p:nvPr/>
        </p:nvSpPr>
        <p:spPr>
          <a:xfrm>
            <a:off x="4484864" y="2117153"/>
            <a:ext cx="1576677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+mn-lt"/>
              </a:rPr>
              <a:t>Menaces</a:t>
            </a:r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7DBC6995-CF35-7243-B817-215116E6BC41}"/>
              </a:ext>
            </a:extLst>
          </p:cNvPr>
          <p:cNvSpPr/>
          <p:nvPr/>
        </p:nvSpPr>
        <p:spPr>
          <a:xfrm>
            <a:off x="4967149" y="333543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F62573A4-2EC8-C342-BAFF-44F3A8C60CB8}"/>
              </a:ext>
            </a:extLst>
          </p:cNvPr>
          <p:cNvSpPr/>
          <p:nvPr/>
        </p:nvSpPr>
        <p:spPr>
          <a:xfrm>
            <a:off x="4959059" y="5209769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B3232C30-39F1-1745-A996-A68ABBA44F5D}"/>
              </a:ext>
            </a:extLst>
          </p:cNvPr>
          <p:cNvSpPr/>
          <p:nvPr/>
        </p:nvSpPr>
        <p:spPr>
          <a:xfrm>
            <a:off x="540306" y="5138304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5449961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>
            <a:extLst>
              <a:ext uri="{FF2B5EF4-FFF2-40B4-BE49-F238E27FC236}">
                <a16:creationId xmlns:a16="http://schemas.microsoft.com/office/drawing/2014/main" id="{67C6E5B6-BE1D-A14A-9B73-E3F54BC86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3630" y="4528306"/>
            <a:ext cx="576064" cy="65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1C8018A-9158-0A4E-A44C-287F1AC12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1122" y="6088003"/>
            <a:ext cx="576064" cy="65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E086A75-3318-154A-864D-F1DF84A85E0D}"/>
              </a:ext>
            </a:extLst>
          </p:cNvPr>
          <p:cNvSpPr txBox="1"/>
          <p:nvPr/>
        </p:nvSpPr>
        <p:spPr>
          <a:xfrm>
            <a:off x="3349013" y="2055244"/>
            <a:ext cx="3494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alibri" pitchFamily="34" charset="0"/>
                <a:cs typeface="Calibri" pitchFamily="34" charset="0"/>
              </a:rPr>
              <a:t>Mise en œuvre d’une cellule de gestion des incidents de sécurité disposant des capacités et de la légitimé pour répondre techniquement et piloter éventuellement une gestion de crise</a:t>
            </a:r>
            <a:endParaRPr lang="fr-FR" sz="1200" dirty="0">
              <a:latin typeface="+mn-lt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72A0D2A6-9C74-0B41-B4C1-9367272F271B}"/>
              </a:ext>
            </a:extLst>
          </p:cNvPr>
          <p:cNvSpPr/>
          <p:nvPr/>
        </p:nvSpPr>
        <p:spPr>
          <a:xfrm rot="12918172">
            <a:off x="1924021" y="2479206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F7546AD-EF19-B145-859A-00658CEBE9ED}"/>
              </a:ext>
            </a:extLst>
          </p:cNvPr>
          <p:cNvSpPr txBox="1"/>
          <p:nvPr/>
        </p:nvSpPr>
        <p:spPr>
          <a:xfrm>
            <a:off x="1472820" y="3335332"/>
            <a:ext cx="2060885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400" b="1" dirty="0">
                <a:latin typeface="+mn-lt"/>
              </a:rPr>
              <a:t>REAGIR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E51E34F-52C5-D247-8B67-5AA7CE92E998}"/>
              </a:ext>
            </a:extLst>
          </p:cNvPr>
          <p:cNvSpPr txBox="1"/>
          <p:nvPr/>
        </p:nvSpPr>
        <p:spPr>
          <a:xfrm>
            <a:off x="5702817" y="3246333"/>
            <a:ext cx="2735044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400" b="1" dirty="0">
                <a:latin typeface="+mn-lt"/>
              </a:rPr>
              <a:t>ENQUETER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CEE522-B52C-E540-8620-3477A5F48C82}"/>
              </a:ext>
            </a:extLst>
          </p:cNvPr>
          <p:cNvSpPr txBox="1"/>
          <p:nvPr/>
        </p:nvSpPr>
        <p:spPr>
          <a:xfrm>
            <a:off x="3349013" y="836712"/>
            <a:ext cx="2669320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4400" b="1">
                <a:latin typeface="+mn-lt"/>
              </a:defRPr>
            </a:lvl1pPr>
          </a:lstStyle>
          <a:p>
            <a:r>
              <a:rPr lang="fr-FR" dirty="0"/>
              <a:t>ANTICIPER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A64827F-7B60-3E4E-9766-E53EF055B03D}"/>
              </a:ext>
            </a:extLst>
          </p:cNvPr>
          <p:cNvSpPr txBox="1"/>
          <p:nvPr/>
        </p:nvSpPr>
        <p:spPr>
          <a:xfrm>
            <a:off x="1472820" y="4647532"/>
            <a:ext cx="245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/>
              <a:t>Intervention sur incidents pour réduire l’impact de l’attaque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AD5AC1A5-638F-2F46-ABB5-088AB9F9EEB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08" y="3383845"/>
            <a:ext cx="793785" cy="793785"/>
          </a:xfrm>
          <a:prstGeom prst="rect">
            <a:avLst/>
          </a:prstGeom>
          <a:effectLst/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4D00B2E-BCF1-5849-B16D-7ADB302C9A9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11" y="3429000"/>
            <a:ext cx="793007" cy="79300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D2A1D3C-9403-EC42-ACDD-C74C6752D792}"/>
              </a:ext>
            </a:extLst>
          </p:cNvPr>
          <p:cNvSpPr/>
          <p:nvPr/>
        </p:nvSpPr>
        <p:spPr>
          <a:xfrm>
            <a:off x="5741030" y="4705139"/>
            <a:ext cx="3079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alibri" pitchFamily="34" charset="0"/>
                <a:cs typeface="Calibri" pitchFamily="34" charset="0"/>
              </a:rPr>
              <a:t>investigation numérique pour déterminer les caractéristiques de l’attaque (intentions et objectifs, sources, cibles,  mécanismes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FE295B0D-5839-A747-AC75-DA99826627A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633" y="991702"/>
            <a:ext cx="1261459" cy="1261459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68E101CB-CBD0-BF44-B170-4D8AED5FEB8E}"/>
              </a:ext>
            </a:extLst>
          </p:cNvPr>
          <p:cNvSpPr txBox="1"/>
          <p:nvPr/>
        </p:nvSpPr>
        <p:spPr>
          <a:xfrm>
            <a:off x="1485920" y="4046478"/>
            <a:ext cx="23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Remédier, Isoler, </a:t>
            </a:r>
          </a:p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Contenir, neutraliser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4DEBB6C-A0B9-2F4B-9DBB-5644361A108D}"/>
              </a:ext>
            </a:extLst>
          </p:cNvPr>
          <p:cNvSpPr txBox="1"/>
          <p:nvPr/>
        </p:nvSpPr>
        <p:spPr>
          <a:xfrm>
            <a:off x="5734418" y="3885097"/>
            <a:ext cx="3494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Identifier, Imputer, </a:t>
            </a:r>
          </a:p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Evaluer Impact, Comprendre, modéliser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BCA4A69-0FD2-CC46-B921-DAF1C65F5608}"/>
              </a:ext>
            </a:extLst>
          </p:cNvPr>
          <p:cNvSpPr txBox="1"/>
          <p:nvPr/>
        </p:nvSpPr>
        <p:spPr>
          <a:xfrm>
            <a:off x="3349013" y="1470469"/>
            <a:ext cx="23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Gouverner, Organiser, mesurer, architecturer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D6D00CD9-E580-B546-9D98-F7CA107B9705}"/>
              </a:ext>
            </a:extLst>
          </p:cNvPr>
          <p:cNvSpPr/>
          <p:nvPr/>
        </p:nvSpPr>
        <p:spPr>
          <a:xfrm rot="5400000">
            <a:off x="4266077" y="4395322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079CC61E-D721-BD42-A278-B478367B2405}"/>
              </a:ext>
            </a:extLst>
          </p:cNvPr>
          <p:cNvSpPr/>
          <p:nvPr/>
        </p:nvSpPr>
        <p:spPr>
          <a:xfrm rot="18980380">
            <a:off x="7023481" y="2368920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</p:spTree>
    <p:extLst>
      <p:ext uri="{BB962C8B-B14F-4D97-AF65-F5344CB8AC3E}">
        <p14:creationId xmlns:p14="http://schemas.microsoft.com/office/powerpoint/2010/main" val="37701039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0311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5615239B-4D58-9148-B0FE-26C045E35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296" y="1484784"/>
            <a:ext cx="4307408" cy="426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37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B6275-A7C6-274C-BA81-D024F5D35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/>
              <a:t>Triptyque Risques</a:t>
            </a:r>
          </a:p>
        </p:txBody>
      </p:sp>
      <p:sp>
        <p:nvSpPr>
          <p:cNvPr id="4" name="Bouée 3">
            <a:extLst>
              <a:ext uri="{FF2B5EF4-FFF2-40B4-BE49-F238E27FC236}">
                <a16:creationId xmlns:a16="http://schemas.microsoft.com/office/drawing/2014/main" id="{608199A1-D31C-CE4E-AABC-4F3BAA216160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8F7AA12C-C824-2D4A-AA37-F8A2FB563ABF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Risk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5319CC3-EE8D-844E-8123-0AF89F21F5C1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A72B143A-E293-8F45-9D8D-C40634BBB2DD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E3FC2CC8-66F6-FD48-AFDE-AD1C353504F1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F7CD6485-6D75-084B-8EFC-9F67EB9276AC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9AFACD94-5824-EE45-A85E-D358AC6438C5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C327C92D-991F-9B4A-82DE-4CBA9298E354}"/>
              </a:ext>
            </a:extLst>
          </p:cNvPr>
          <p:cNvSpPr/>
          <p:nvPr/>
        </p:nvSpPr>
        <p:spPr>
          <a:xfrm>
            <a:off x="41424" y="3963355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077D15A8-C59B-7144-ADE1-1E9B900E2C1E}"/>
              </a:ext>
            </a:extLst>
          </p:cNvPr>
          <p:cNvSpPr/>
          <p:nvPr/>
        </p:nvSpPr>
        <p:spPr>
          <a:xfrm>
            <a:off x="-1162766" y="3060084"/>
            <a:ext cx="1606213" cy="51145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5895813F-9163-8140-BECC-A9420BAF7972}"/>
              </a:ext>
            </a:extLst>
          </p:cNvPr>
          <p:cNvSpPr/>
          <p:nvPr/>
        </p:nvSpPr>
        <p:spPr>
          <a:xfrm>
            <a:off x="-1162767" y="211787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E69C5A8C-5B29-CF44-9BB6-E8BEE7287A16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Risk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305F65E-1484-5149-8C42-49851F72C90B}"/>
              </a:ext>
            </a:extLst>
          </p:cNvPr>
          <p:cNvSpPr/>
          <p:nvPr/>
        </p:nvSpPr>
        <p:spPr>
          <a:xfrm>
            <a:off x="6327002" y="3505066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0582FE94-F34F-CD46-A0D3-0B47615ACBF9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5005504A-012F-B942-BFA7-FC36C28D43E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E2C1428D-8C28-5145-B754-74F3696AE67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56B69F82-1ADB-7545-8F99-E432C34B4E16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H="1" flipV="1">
            <a:off x="-1162768" y="2373599"/>
            <a:ext cx="1204191" cy="1845472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4D011E1-FA73-DE4F-A8C8-2A3ACD19C2D7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443447" y="2373599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A8A8F05F-5B29-FB4A-954C-4B3A39A008AB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 flipV="1">
            <a:off x="443447" y="2888960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à coins arrondis 12">
            <a:extLst>
              <a:ext uri="{FF2B5EF4-FFF2-40B4-BE49-F238E27FC236}">
                <a16:creationId xmlns:a16="http://schemas.microsoft.com/office/drawing/2014/main" id="{7073D647-64EE-7D4A-B61C-D3A491517EB1}"/>
              </a:ext>
            </a:extLst>
          </p:cNvPr>
          <p:cNvSpPr/>
          <p:nvPr/>
        </p:nvSpPr>
        <p:spPr>
          <a:xfrm>
            <a:off x="6342909" y="2876708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F4FAA416-5F70-4949-BEF6-D2628D9D3945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 flipV="1">
            <a:off x="-1162766" y="3315811"/>
            <a:ext cx="1204190" cy="903259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750F4024-28C5-734F-9C1A-12F57590BE6A}"/>
              </a:ext>
            </a:extLst>
          </p:cNvPr>
          <p:cNvCxnSpPr>
            <a:cxnSpLocks/>
            <a:stCxn id="9" idx="3"/>
            <a:endCxn id="22" idx="3"/>
          </p:cNvCxnSpPr>
          <p:nvPr/>
        </p:nvCxnSpPr>
        <p:spPr>
          <a:xfrm flipH="1">
            <a:off x="7626945" y="1305649"/>
            <a:ext cx="1245510" cy="1795659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048C6566-F9DC-DB42-B372-7D312CD4F4F5}"/>
              </a:ext>
            </a:extLst>
          </p:cNvPr>
          <p:cNvCxnSpPr>
            <a:cxnSpLocks/>
            <a:stCxn id="10" idx="3"/>
            <a:endCxn id="22" idx="3"/>
          </p:cNvCxnSpPr>
          <p:nvPr/>
        </p:nvCxnSpPr>
        <p:spPr>
          <a:xfrm flipH="1">
            <a:off x="7626945" y="2257880"/>
            <a:ext cx="1245511" cy="843428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à coins arrondis 12">
            <a:extLst>
              <a:ext uri="{FF2B5EF4-FFF2-40B4-BE49-F238E27FC236}">
                <a16:creationId xmlns:a16="http://schemas.microsoft.com/office/drawing/2014/main" id="{C6AC9C51-4F9A-0E4E-A97E-27F165F27199}"/>
              </a:ext>
            </a:extLst>
          </p:cNvPr>
          <p:cNvSpPr/>
          <p:nvPr/>
        </p:nvSpPr>
        <p:spPr>
          <a:xfrm>
            <a:off x="41423" y="4657687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A73751F3-8078-D34F-875D-2AB0A011934B}"/>
              </a:ext>
            </a:extLst>
          </p:cNvPr>
          <p:cNvCxnSpPr>
            <a:cxnSpLocks/>
            <a:stCxn id="8" idx="1"/>
            <a:endCxn id="26" idx="3"/>
          </p:cNvCxnSpPr>
          <p:nvPr/>
        </p:nvCxnSpPr>
        <p:spPr>
          <a:xfrm rot="10800000" flipV="1">
            <a:off x="1325460" y="4603344"/>
            <a:ext cx="2471008" cy="34901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B0C6FC71-EBE3-784C-971F-61014F8C888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5679695" y="3797811"/>
            <a:ext cx="647307" cy="80553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4FF0564-C305-544B-AC91-2A070273AB7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679237C-93F3-214A-800B-63ECBBD077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 à coins arrondis 12">
            <a:extLst>
              <a:ext uri="{FF2B5EF4-FFF2-40B4-BE49-F238E27FC236}">
                <a16:creationId xmlns:a16="http://schemas.microsoft.com/office/drawing/2014/main" id="{FA738EB4-2700-E94F-96A4-037513A2D2B1}"/>
              </a:ext>
            </a:extLst>
          </p:cNvPr>
          <p:cNvSpPr/>
          <p:nvPr/>
        </p:nvSpPr>
        <p:spPr>
          <a:xfrm>
            <a:off x="23304" y="66217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à coins arrondis 12">
            <a:extLst>
              <a:ext uri="{FF2B5EF4-FFF2-40B4-BE49-F238E27FC236}">
                <a16:creationId xmlns:a16="http://schemas.microsoft.com/office/drawing/2014/main" id="{A224F689-5398-7346-BF8E-D90ABDCABDB0}"/>
              </a:ext>
            </a:extLst>
          </p:cNvPr>
          <p:cNvSpPr/>
          <p:nvPr/>
        </p:nvSpPr>
        <p:spPr>
          <a:xfrm>
            <a:off x="6308883" y="5562036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CB5E64CA-1639-9549-838F-699CA97E4881}"/>
              </a:ext>
            </a:extLst>
          </p:cNvPr>
          <p:cNvCxnSpPr>
            <a:cxnSpLocks/>
            <a:stCxn id="16" idx="3"/>
            <a:endCxn id="32" idx="1"/>
          </p:cNvCxnSpPr>
          <p:nvPr/>
        </p:nvCxnSpPr>
        <p:spPr>
          <a:xfrm>
            <a:off x="5400476" y="5382239"/>
            <a:ext cx="908407" cy="44185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Connecteur en angle 33">
            <a:extLst>
              <a:ext uri="{FF2B5EF4-FFF2-40B4-BE49-F238E27FC236}">
                <a16:creationId xmlns:a16="http://schemas.microsoft.com/office/drawing/2014/main" id="{43623E8F-4F4B-F546-B8AA-419F67CF0C5F}"/>
              </a:ext>
            </a:extLst>
          </p:cNvPr>
          <p:cNvCxnSpPr>
            <a:cxnSpLocks/>
            <a:stCxn id="16" idx="1"/>
            <a:endCxn id="31" idx="3"/>
          </p:cNvCxnSpPr>
          <p:nvPr/>
        </p:nvCxnSpPr>
        <p:spPr>
          <a:xfrm rot="10800000" flipV="1">
            <a:off x="1325460" y="5382239"/>
            <a:ext cx="2772860" cy="1501600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8066069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774165" y="3163574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H="1" flipV="1">
            <a:off x="1547663" y="1988840"/>
            <a:ext cx="1" cy="2716407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1788436" y="2605976"/>
            <a:ext cx="2110537" cy="5544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Anticiper et couvrir</a:t>
            </a: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1780222" y="3301976"/>
            <a:ext cx="2110535" cy="5163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Détecter et agir</a:t>
            </a: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1780238" y="3954913"/>
            <a:ext cx="2118397" cy="5163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Subir et réagir</a:t>
            </a: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1691680" y="193559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maturité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-3276872" y="5589240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1475655" y="4629280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Espace réservé du contenu 3">
            <a:extLst>
              <a:ext uri="{FF2B5EF4-FFF2-40B4-BE49-F238E27FC236}">
                <a16:creationId xmlns:a16="http://schemas.microsoft.com/office/drawing/2014/main" id="{B6339D66-9552-3742-8C4A-2AD3F2A51693}"/>
              </a:ext>
            </a:extLst>
          </p:cNvPr>
          <p:cNvSpPr txBox="1">
            <a:spLocks/>
          </p:cNvSpPr>
          <p:nvPr/>
        </p:nvSpPr>
        <p:spPr bwMode="auto">
          <a:xfrm>
            <a:off x="729184" y="4065610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1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46C2479D-15A5-8C4B-983F-174F3EA077DC}"/>
              </a:ext>
            </a:extLst>
          </p:cNvPr>
          <p:cNvSpPr txBox="1">
            <a:spLocks/>
          </p:cNvSpPr>
          <p:nvPr/>
        </p:nvSpPr>
        <p:spPr bwMode="auto">
          <a:xfrm>
            <a:off x="729184" y="3434334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2</a:t>
            </a: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E35D8D27-24CB-BE40-A548-5F386FD71111}"/>
              </a:ext>
            </a:extLst>
          </p:cNvPr>
          <p:cNvSpPr txBox="1">
            <a:spLocks/>
          </p:cNvSpPr>
          <p:nvPr/>
        </p:nvSpPr>
        <p:spPr bwMode="auto">
          <a:xfrm>
            <a:off x="729184" y="2748731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3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FD1489A-3C52-4840-A0D4-337462A30E7D}"/>
              </a:ext>
            </a:extLst>
          </p:cNvPr>
          <p:cNvCxnSpPr>
            <a:cxnSpLocks/>
          </p:cNvCxnSpPr>
          <p:nvPr/>
        </p:nvCxnSpPr>
        <p:spPr>
          <a:xfrm>
            <a:off x="3774165" y="3819191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83F840C-62F9-FE4F-81F4-C960F0E994D7}"/>
              </a:ext>
            </a:extLst>
          </p:cNvPr>
          <p:cNvCxnSpPr>
            <a:cxnSpLocks/>
          </p:cNvCxnSpPr>
          <p:nvPr/>
        </p:nvCxnSpPr>
        <p:spPr>
          <a:xfrm>
            <a:off x="3774165" y="4474166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99687B97-0947-2D4D-83DF-B1880CAC4D59}"/>
              </a:ext>
            </a:extLst>
          </p:cNvPr>
          <p:cNvSpPr txBox="1">
            <a:spLocks/>
          </p:cNvSpPr>
          <p:nvPr/>
        </p:nvSpPr>
        <p:spPr bwMode="auto">
          <a:xfrm>
            <a:off x="3991089" y="2637802"/>
            <a:ext cx="2843860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Veille sur les vulnérabilités, suivi et corrections avant qu’elles soient exploitées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C79CC65B-52D3-104A-A5AE-85615D5D3042}"/>
              </a:ext>
            </a:extLst>
          </p:cNvPr>
          <p:cNvSpPr txBox="1">
            <a:spLocks/>
          </p:cNvSpPr>
          <p:nvPr/>
        </p:nvSpPr>
        <p:spPr bwMode="auto">
          <a:xfrm>
            <a:off x="3991089" y="3307370"/>
            <a:ext cx="2807412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Détecter les attaques en temps réel et agir pour contrecarrer ou limiter l’impact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F2912CFE-02C1-4B46-84A2-91BB90B72B82}"/>
              </a:ext>
            </a:extLst>
          </p:cNvPr>
          <p:cNvSpPr txBox="1">
            <a:spLocks/>
          </p:cNvSpPr>
          <p:nvPr/>
        </p:nvSpPr>
        <p:spPr bwMode="auto">
          <a:xfrm>
            <a:off x="3991089" y="3960523"/>
            <a:ext cx="2807412" cy="26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Incident de sécurité à couvrir dans l’urgence avec les moyens du bord</a:t>
            </a:r>
          </a:p>
        </p:txBody>
      </p:sp>
    </p:spTree>
    <p:extLst>
      <p:ext uri="{BB962C8B-B14F-4D97-AF65-F5344CB8AC3E}">
        <p14:creationId xmlns:p14="http://schemas.microsoft.com/office/powerpoint/2010/main" val="13280552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392472" y="5254530"/>
            <a:ext cx="3024336" cy="1731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3397693" y="1650701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3419872" y="2348880"/>
            <a:ext cx="2924928" cy="554452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Redteam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3419872" y="3248107"/>
            <a:ext cx="2060830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Penetration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Testing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3408974" y="4065944"/>
            <a:ext cx="1462463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Vulnerability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Assessement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3419872" y="185716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Profondeur du test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3755059" y="4800037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3336966" y="5189104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img-vul-typetests.pdf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3120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5CF6411-9F42-524F-A210-B9D033F14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92696"/>
            <a:ext cx="6767736" cy="38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163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3"/>
          <p:cNvSpPr txBox="1">
            <a:spLocks/>
          </p:cNvSpPr>
          <p:nvPr/>
        </p:nvSpPr>
        <p:spPr>
          <a:xfrm>
            <a:off x="1438597" y="-1611560"/>
            <a:ext cx="4678165" cy="1355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C00000"/>
                </a:solidFill>
                <a:latin typeface="Arial Black" pitchFamily="34" charset="0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fr-FR" sz="1800" dirty="0"/>
              <a:t>Stratégie de </a:t>
            </a:r>
            <a:br>
              <a:rPr lang="fr-FR" sz="1800" dirty="0"/>
            </a:br>
            <a:r>
              <a:rPr lang="fr-FR" sz="1800" dirty="0"/>
              <a:t>Cyberdéfense  &amp; SECOPS dans le maintien en condition de sécurité</a:t>
            </a:r>
            <a:br>
              <a:rPr lang="fr-FR" sz="1800" dirty="0"/>
            </a:br>
            <a:endParaRPr lang="fr-FR" sz="1800" dirty="0"/>
          </a:p>
        </p:txBody>
      </p:sp>
      <p:grpSp>
        <p:nvGrpSpPr>
          <p:cNvPr id="6" name="Groupe 5"/>
          <p:cNvGrpSpPr/>
          <p:nvPr/>
        </p:nvGrpSpPr>
        <p:grpSpPr>
          <a:xfrm>
            <a:off x="7315021" y="1208615"/>
            <a:ext cx="1550019" cy="4926595"/>
            <a:chOff x="9248360" y="867557"/>
            <a:chExt cx="1956850" cy="5700842"/>
          </a:xfrm>
        </p:grpSpPr>
        <p:sp>
          <p:nvSpPr>
            <p:cNvPr id="7" name="Rectangle 6"/>
            <p:cNvSpPr/>
            <p:nvPr/>
          </p:nvSpPr>
          <p:spPr>
            <a:xfrm>
              <a:off x="9248360" y="4708141"/>
              <a:ext cx="1955018" cy="186025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250192" y="2758400"/>
              <a:ext cx="1955018" cy="18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543980" y="2852099"/>
            <a:ext cx="4679616" cy="1555537"/>
            <a:chOff x="2819400" y="972000"/>
            <a:chExt cx="6096000" cy="1800000"/>
          </a:xfrm>
        </p:grpSpPr>
        <p:sp>
          <p:nvSpPr>
            <p:cNvPr id="11" name="Rectangle 10"/>
            <p:cNvSpPr/>
            <p:nvPr/>
          </p:nvSpPr>
          <p:spPr>
            <a:xfrm>
              <a:off x="2819400" y="972000"/>
              <a:ext cx="1955017" cy="180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Surveiller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sources d’événements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76800" y="972000"/>
              <a:ext cx="1955017" cy="180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Détecter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des attaques dans les évènements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60383" y="972000"/>
              <a:ext cx="1955017" cy="18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Alerter en fonction de l’impact</a:t>
              </a:r>
            </a:p>
          </p:txBody>
        </p:sp>
      </p:grpSp>
      <p:sp>
        <p:nvSpPr>
          <p:cNvPr id="14" name="ZoneTexte 13"/>
          <p:cNvSpPr txBox="1"/>
          <p:nvPr/>
        </p:nvSpPr>
        <p:spPr>
          <a:xfrm rot="16200000">
            <a:off x="-853215" y="4459887"/>
            <a:ext cx="3073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SES ESSENTIELS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785976" y="1811982"/>
            <a:ext cx="248035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DEFENDRE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ACTIFS</a:t>
            </a:r>
          </a:p>
        </p:txBody>
      </p:sp>
      <p:grpSp>
        <p:nvGrpSpPr>
          <p:cNvPr id="16" name="Groupe 15"/>
          <p:cNvGrpSpPr/>
          <p:nvPr/>
        </p:nvGrpSpPr>
        <p:grpSpPr>
          <a:xfrm>
            <a:off x="899592" y="1136607"/>
            <a:ext cx="1566248" cy="5004682"/>
            <a:chOff x="870203" y="972000"/>
            <a:chExt cx="1860262" cy="5603612"/>
          </a:xfrm>
        </p:grpSpPr>
        <p:sp>
          <p:nvSpPr>
            <p:cNvPr id="17" name="Rectangle 16"/>
            <p:cNvSpPr/>
            <p:nvPr/>
          </p:nvSpPr>
          <p:spPr>
            <a:xfrm>
              <a:off x="870204" y="2889026"/>
              <a:ext cx="1860261" cy="174169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Repérer et suivre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ses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fragilités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70204" y="972000"/>
              <a:ext cx="1846813" cy="18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 son écosystème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digital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70203" y="4775612"/>
              <a:ext cx="1860258" cy="180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Identifier, caractériser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menaces</a:t>
              </a:r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548600" y="276435"/>
            <a:ext cx="2322624" cy="80791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SURVEILLE </a:t>
            </a:r>
            <a:b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  fragilités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185170" y="2176502"/>
            <a:ext cx="3247556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J’ALERTE sur menace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180572" y="351133"/>
            <a:ext cx="1587614" cy="6232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fr-FR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REPONDS</a:t>
            </a:r>
          </a:p>
          <a:p>
            <a:pPr algn="ctr"/>
            <a:r>
              <a:rPr lang="fr-FR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aux incidents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554581" y="4526959"/>
            <a:ext cx="4655775" cy="9301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S’entrainer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143296" y="5877272"/>
            <a:ext cx="346088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Eduf@actiion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2017 - Orange Cyberdefense LIOVAR Model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6971477" y="3926175"/>
            <a:ext cx="4102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</p:spTree>
    <p:extLst>
      <p:ext uri="{BB962C8B-B14F-4D97-AF65-F5344CB8AC3E}">
        <p14:creationId xmlns:p14="http://schemas.microsoft.com/office/powerpoint/2010/main" val="2168688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SSI</a:t>
            </a:r>
          </a:p>
        </p:txBody>
      </p:sp>
    </p:spTree>
    <p:extLst>
      <p:ext uri="{BB962C8B-B14F-4D97-AF65-F5344CB8AC3E}">
        <p14:creationId xmlns:p14="http://schemas.microsoft.com/office/powerpoint/2010/main" val="3540503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B6275-A7C6-274C-BA81-D024F5D35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/>
              <a:t>Triptyque Risques</a:t>
            </a:r>
          </a:p>
        </p:txBody>
      </p:sp>
      <p:sp>
        <p:nvSpPr>
          <p:cNvPr id="4" name="Bouée 3">
            <a:extLst>
              <a:ext uri="{FF2B5EF4-FFF2-40B4-BE49-F238E27FC236}">
                <a16:creationId xmlns:a16="http://schemas.microsoft.com/office/drawing/2014/main" id="{608199A1-D31C-CE4E-AABC-4F3BAA216160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8F7AA12C-C824-2D4A-AA37-F8A2FB563ABF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Compliance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5319CC3-EE8D-844E-8123-0AF89F21F5C1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A72B143A-E293-8F45-9D8D-C40634BBB2DD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Management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E3FC2CC8-66F6-FD48-AFDE-AD1C353504F1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Politics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F7CD6485-6D75-084B-8EFC-9F67EB9276AC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Briques de sécurité</a:t>
            </a: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9AFACD94-5824-EE45-A85E-D358AC6438C5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Sécurité des systèmes</a:t>
            </a: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C327C92D-991F-9B4A-82DE-4CBA9298E354}"/>
              </a:ext>
            </a:extLst>
          </p:cNvPr>
          <p:cNvSpPr/>
          <p:nvPr/>
        </p:nvSpPr>
        <p:spPr>
          <a:xfrm>
            <a:off x="1276927" y="3307262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077D15A8-C59B-7144-ADE1-1E9B900E2C1E}"/>
              </a:ext>
            </a:extLst>
          </p:cNvPr>
          <p:cNvSpPr/>
          <p:nvPr/>
        </p:nvSpPr>
        <p:spPr>
          <a:xfrm>
            <a:off x="677038" y="2011157"/>
            <a:ext cx="1606213" cy="51145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5895813F-9163-8140-BECC-A9420BAF7972}"/>
              </a:ext>
            </a:extLst>
          </p:cNvPr>
          <p:cNvSpPr/>
          <p:nvPr/>
        </p:nvSpPr>
        <p:spPr>
          <a:xfrm>
            <a:off x="677037" y="1068944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Référentiel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E69C5A8C-5B29-CF44-9BB6-E8BEE7287A16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System Security</a:t>
            </a: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305F65E-1484-5149-8C42-49851F72C90B}"/>
              </a:ext>
            </a:extLst>
          </p:cNvPr>
          <p:cNvSpPr/>
          <p:nvPr/>
        </p:nvSpPr>
        <p:spPr>
          <a:xfrm>
            <a:off x="6624223" y="4307376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Incidents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0582FE94-F34F-CD46-A0D3-0B47615ACBF9}"/>
              </a:ext>
            </a:extLst>
          </p:cNvPr>
          <p:cNvSpPr/>
          <p:nvPr/>
        </p:nvSpPr>
        <p:spPr>
          <a:xfrm>
            <a:off x="4098320" y="5355055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Tableau de bords</a:t>
            </a:r>
          </a:p>
        </p:txBody>
      </p: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5005504A-012F-B942-BFA7-FC36C28D43E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E2C1428D-8C28-5145-B754-74F3696AE67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56B69F82-1ADB-7545-8F99-E432C34B4E16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H="1" flipV="1">
            <a:off x="677037" y="1324672"/>
            <a:ext cx="599890" cy="2238306"/>
          </a:xfrm>
          <a:prstGeom prst="bentConnector3">
            <a:avLst>
              <a:gd name="adj1" fmla="val -38107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4D011E1-FA73-DE4F-A8C8-2A3ACD19C2D7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2283251" y="1324672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A8A8F05F-5B29-FB4A-954C-4B3A39A008AB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 flipV="1">
            <a:off x="2283251" y="1840033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à coins arrondis 12">
            <a:extLst>
              <a:ext uri="{FF2B5EF4-FFF2-40B4-BE49-F238E27FC236}">
                <a16:creationId xmlns:a16="http://schemas.microsoft.com/office/drawing/2014/main" id="{7073D647-64EE-7D4A-B61C-D3A491517EB1}"/>
              </a:ext>
            </a:extLst>
          </p:cNvPr>
          <p:cNvSpPr/>
          <p:nvPr/>
        </p:nvSpPr>
        <p:spPr>
          <a:xfrm>
            <a:off x="6543212" y="3386273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Audit</a:t>
            </a:r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F4FAA416-5F70-4949-BEF6-D2628D9D3945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 flipV="1">
            <a:off x="677037" y="2266884"/>
            <a:ext cx="599889" cy="1296093"/>
          </a:xfrm>
          <a:prstGeom prst="bentConnector3">
            <a:avLst>
              <a:gd name="adj1" fmla="val -38107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750F4024-28C5-734F-9C1A-12F57590BE6A}"/>
              </a:ext>
            </a:extLst>
          </p:cNvPr>
          <p:cNvCxnSpPr>
            <a:cxnSpLocks/>
            <a:stCxn id="9" idx="3"/>
            <a:endCxn id="22" idx="3"/>
          </p:cNvCxnSpPr>
          <p:nvPr/>
        </p:nvCxnSpPr>
        <p:spPr>
          <a:xfrm flipH="1">
            <a:off x="7827248" y="1305649"/>
            <a:ext cx="1045207" cy="2305224"/>
          </a:xfrm>
          <a:prstGeom prst="bentConnector3">
            <a:avLst>
              <a:gd name="adj1" fmla="val -2187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048C6566-F9DC-DB42-B372-7D312CD4F4F5}"/>
              </a:ext>
            </a:extLst>
          </p:cNvPr>
          <p:cNvCxnSpPr>
            <a:cxnSpLocks/>
            <a:stCxn id="10" idx="3"/>
            <a:endCxn id="22" idx="3"/>
          </p:cNvCxnSpPr>
          <p:nvPr/>
        </p:nvCxnSpPr>
        <p:spPr>
          <a:xfrm flipH="1">
            <a:off x="7827248" y="2257880"/>
            <a:ext cx="1045208" cy="1352993"/>
          </a:xfrm>
          <a:prstGeom prst="bentConnector3">
            <a:avLst>
              <a:gd name="adj1" fmla="val -2187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à coins arrondis 12">
            <a:extLst>
              <a:ext uri="{FF2B5EF4-FFF2-40B4-BE49-F238E27FC236}">
                <a16:creationId xmlns:a16="http://schemas.microsoft.com/office/drawing/2014/main" id="{C6AC9C51-4F9A-0E4E-A97E-27F165F27199}"/>
              </a:ext>
            </a:extLst>
          </p:cNvPr>
          <p:cNvSpPr/>
          <p:nvPr/>
        </p:nvSpPr>
        <p:spPr>
          <a:xfrm>
            <a:off x="1325460" y="4024352"/>
            <a:ext cx="1284037" cy="42371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SMSI</a:t>
            </a: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A73751F3-8078-D34F-875D-2AB0A011934B}"/>
              </a:ext>
            </a:extLst>
          </p:cNvPr>
          <p:cNvCxnSpPr>
            <a:cxnSpLocks/>
            <a:stCxn id="8" idx="1"/>
            <a:endCxn id="26" idx="3"/>
          </p:cNvCxnSpPr>
          <p:nvPr/>
        </p:nvCxnSpPr>
        <p:spPr>
          <a:xfrm rot="10800000">
            <a:off x="2609498" y="4236207"/>
            <a:ext cx="1186971" cy="36713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B0C6FC71-EBE3-784C-971F-61014F8C888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5679695" y="4600121"/>
            <a:ext cx="944528" cy="322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4FF0564-C305-544B-AC91-2A070273AB7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4738082" y="4815199"/>
            <a:ext cx="11316" cy="539856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679237C-93F3-214A-800B-63ECBBD077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934874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EPFHLhfEy3D8M_fZRFo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EPFHLhfEy3D8M_fZRFo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heme/theme1.xml><?xml version="1.0" encoding="utf-8"?>
<a:theme xmlns:a="http://schemas.openxmlformats.org/drawingml/2006/main" name="CNAM">
  <a:themeElements>
    <a:clrScheme name="Personnalisé 13">
      <a:dk1>
        <a:srgbClr val="141414"/>
      </a:dk1>
      <a:lt1>
        <a:srgbClr val="F8F8F8"/>
      </a:lt1>
      <a:dk2>
        <a:srgbClr val="323232"/>
      </a:dk2>
      <a:lt2>
        <a:srgbClr val="E3DED1"/>
      </a:lt2>
      <a:accent1>
        <a:srgbClr val="FF8000"/>
      </a:accent1>
      <a:accent2>
        <a:srgbClr val="A00000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002B"/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8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39292</TotalTime>
  <Words>2823</Words>
  <Application>Microsoft Macintosh PowerPoint</Application>
  <PresentationFormat>Affichage à l'écran (4:3)</PresentationFormat>
  <Paragraphs>939</Paragraphs>
  <Slides>73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73</vt:i4>
      </vt:variant>
    </vt:vector>
  </HeadingPairs>
  <TitlesOfParts>
    <vt:vector size="84" baseType="lpstr">
      <vt:lpstr>Arial</vt:lpstr>
      <vt:lpstr>Arial Black</vt:lpstr>
      <vt:lpstr>Arial Rounded MT Bold</vt:lpstr>
      <vt:lpstr>Calibri</vt:lpstr>
      <vt:lpstr>Helvetica 35 Thin</vt:lpstr>
      <vt:lpstr>Helvetica 45 Light</vt:lpstr>
      <vt:lpstr>Times New Roman</vt:lpstr>
      <vt:lpstr>TimesNewRomanPSMT</vt:lpstr>
      <vt:lpstr>Wingdings</vt:lpstr>
      <vt:lpstr>Wingdings 3</vt:lpstr>
      <vt:lpstr>CNAM</vt:lpstr>
      <vt:lpstr>Planches de COURS Sources pour les PDF LATEX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Triptyque Risques</vt:lpstr>
      <vt:lpstr>Présentation PowerPoint</vt:lpstr>
      <vt:lpstr>Triptyque Risques</vt:lpstr>
      <vt:lpstr>Présentation PowerPoint</vt:lpstr>
      <vt:lpstr>Présentation PowerPoint</vt:lpstr>
      <vt:lpstr>Présentation PowerPoint</vt:lpstr>
      <vt:lpstr>VTI : Vulneability, Threats, Incidents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Stratégie de Cyberdéfense lutte informatique opérationnelle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DPS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 0 - Introduction</dc:title>
  <dc:creator>Eric</dc:creator>
  <cp:lastModifiedBy>DUPUIS Eric</cp:lastModifiedBy>
  <cp:revision>274</cp:revision>
  <dcterms:created xsi:type="dcterms:W3CDTF">2003-10-13T21:05:31Z</dcterms:created>
  <dcterms:modified xsi:type="dcterms:W3CDTF">2020-05-28T18:43:21Z</dcterms:modified>
</cp:coreProperties>
</file>